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36" r:id="rId4"/>
    <p:sldId id="338" r:id="rId5"/>
    <p:sldId id="337" r:id="rId6"/>
    <p:sldId id="298" r:id="rId7"/>
    <p:sldId id="300" r:id="rId8"/>
    <p:sldId id="299" r:id="rId9"/>
    <p:sldId id="307" r:id="rId10"/>
    <p:sldId id="308" r:id="rId11"/>
    <p:sldId id="297" r:id="rId12"/>
    <p:sldId id="302" r:id="rId13"/>
    <p:sldId id="301" r:id="rId14"/>
    <p:sldId id="304" r:id="rId15"/>
    <p:sldId id="303" r:id="rId16"/>
    <p:sldId id="305" r:id="rId17"/>
    <p:sldId id="306" r:id="rId18"/>
    <p:sldId id="311" r:id="rId19"/>
    <p:sldId id="312" r:id="rId20"/>
    <p:sldId id="345" r:id="rId21"/>
    <p:sldId id="313" r:id="rId22"/>
    <p:sldId id="257" r:id="rId23"/>
    <p:sldId id="314" r:id="rId24"/>
    <p:sldId id="267" r:id="rId25"/>
    <p:sldId id="276" r:id="rId26"/>
    <p:sldId id="319" r:id="rId27"/>
    <p:sldId id="315" r:id="rId28"/>
    <p:sldId id="317" r:id="rId29"/>
    <p:sldId id="316" r:id="rId30"/>
    <p:sldId id="283" r:id="rId31"/>
    <p:sldId id="318" r:id="rId32"/>
    <p:sldId id="270" r:id="rId33"/>
    <p:sldId id="266" r:id="rId34"/>
    <p:sldId id="268" r:id="rId35"/>
    <p:sldId id="269" r:id="rId36"/>
    <p:sldId id="265" r:id="rId37"/>
    <p:sldId id="278" r:id="rId38"/>
    <p:sldId id="323" r:id="rId39"/>
    <p:sldId id="324" r:id="rId40"/>
    <p:sldId id="322" r:id="rId41"/>
    <p:sldId id="284" r:id="rId42"/>
    <p:sldId id="321" r:id="rId43"/>
    <p:sldId id="285" r:id="rId44"/>
    <p:sldId id="280" r:id="rId45"/>
    <p:sldId id="325" r:id="rId46"/>
    <p:sldId id="326" r:id="rId47"/>
    <p:sldId id="327" r:id="rId48"/>
    <p:sldId id="287" r:id="rId49"/>
    <p:sldId id="281" r:id="rId50"/>
    <p:sldId id="328" r:id="rId51"/>
    <p:sldId id="282" r:id="rId52"/>
    <p:sldId id="330" r:id="rId53"/>
    <p:sldId id="331" r:id="rId54"/>
    <p:sldId id="329" r:id="rId55"/>
    <p:sldId id="332" r:id="rId56"/>
    <p:sldId id="333" r:id="rId57"/>
    <p:sldId id="334" r:id="rId58"/>
    <p:sldId id="291" r:id="rId59"/>
    <p:sldId id="292" r:id="rId60"/>
    <p:sldId id="350" r:id="rId61"/>
    <p:sldId id="347" r:id="rId62"/>
    <p:sldId id="344" r:id="rId63"/>
    <p:sldId id="349" r:id="rId64"/>
    <p:sldId id="348" r:id="rId65"/>
    <p:sldId id="353" r:id="rId66"/>
    <p:sldId id="351" r:id="rId67"/>
    <p:sldId id="352" r:id="rId68"/>
    <p:sldId id="346" r:id="rId69"/>
    <p:sldId id="335" r:id="rId70"/>
    <p:sldId id="343" r:id="rId71"/>
    <p:sldId id="340" r:id="rId72"/>
    <p:sldId id="341" r:id="rId73"/>
    <p:sldId id="342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br>
              <a:rPr lang="en-US" dirty="0" smtClean="0"/>
            </a:br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6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7614"/>
            <a:ext cx="8941766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Look up the word “challenge” in the dictionary.  Write down the definition in your own words.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0315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2444"/>
            <a:ext cx="9144000" cy="5409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u="sng" dirty="0" smtClean="0"/>
              <a:t>The Van Gogh Cafe</a:t>
            </a:r>
          </a:p>
          <a:p>
            <a:pPr marL="0" indent="0" algn="ctr">
              <a:buNone/>
            </a:pPr>
            <a:r>
              <a:rPr lang="en-US" sz="6600" dirty="0" smtClean="0"/>
              <a:t>By Cynthia </a:t>
            </a:r>
            <a:r>
              <a:rPr lang="en-US" sz="6600" dirty="0" err="1" smtClean="0"/>
              <a:t>Rylant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76419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272299" cy="1411941"/>
          </a:xfrm>
        </p:spPr>
        <p:txBody>
          <a:bodyPr/>
          <a:lstStyle/>
          <a:p>
            <a:r>
              <a:rPr lang="en-US" b="1" u="sng" dirty="0" smtClean="0"/>
              <a:t>Questions to ponder </a:t>
            </a:r>
            <a:br>
              <a:rPr lang="en-US" b="1" u="sng" dirty="0" smtClean="0"/>
            </a:br>
            <a:r>
              <a:rPr lang="en-US" b="1" u="sng" dirty="0" smtClean="0"/>
              <a:t>while reading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" y="1452282"/>
            <a:ext cx="9099885" cy="5279603"/>
          </a:xfrm>
        </p:spPr>
        <p:txBody>
          <a:bodyPr/>
          <a:lstStyle/>
          <a:p>
            <a:r>
              <a:rPr lang="en-US" dirty="0" smtClean="0"/>
              <a:t>How is the text organized?</a:t>
            </a:r>
          </a:p>
          <a:p>
            <a:r>
              <a:rPr lang="en-US" dirty="0" smtClean="0"/>
              <a:t>From which point of view is the story told?</a:t>
            </a:r>
          </a:p>
          <a:p>
            <a:r>
              <a:rPr lang="en-US" dirty="0" smtClean="0"/>
              <a:t>What is the theme?</a:t>
            </a:r>
          </a:p>
          <a:p>
            <a:r>
              <a:rPr lang="en-US" dirty="0" smtClean="0"/>
              <a:t>Which types of figurative language are being used?</a:t>
            </a:r>
          </a:p>
          <a:p>
            <a:r>
              <a:rPr lang="en-US" dirty="0" smtClean="0"/>
              <a:t>What are the character traits of the main characters?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8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8827"/>
            <a:ext cx="9144000" cy="843455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 smtClean="0"/>
              <a:t>which </a:t>
            </a:r>
            <a:r>
              <a:rPr lang="en-US" dirty="0"/>
              <a:t>point of </a:t>
            </a:r>
            <a:r>
              <a:rPr lang="en-US" dirty="0" smtClean="0"/>
              <a:t>view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the story told?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2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9247"/>
            <a:ext cx="9144000" cy="1222318"/>
          </a:xfrm>
        </p:spPr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some </a:t>
            </a:r>
            <a:r>
              <a:rPr lang="en-US" dirty="0"/>
              <a:t>character traits of the main characters?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6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800172"/>
            <a:ext cx="7570787" cy="652109"/>
          </a:xfrm>
        </p:spPr>
        <p:txBody>
          <a:bodyPr/>
          <a:lstStyle/>
          <a:p>
            <a:r>
              <a:rPr lang="en-US" dirty="0"/>
              <a:t>Which types of figurative language </a:t>
            </a:r>
            <a:r>
              <a:rPr lang="en-US" dirty="0" smtClean="0"/>
              <a:t>are </a:t>
            </a:r>
            <a:r>
              <a:rPr lang="en-US" dirty="0"/>
              <a:t>being used?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53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/>
              <a:t>How is the text organized?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13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theme?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2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Van Gogh Cafe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a cafe?</a:t>
            </a:r>
          </a:p>
          <a:p>
            <a:r>
              <a:rPr lang="en-US" sz="4800" dirty="0" smtClean="0"/>
              <a:t>Who was van Gogh?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7438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pic>
        <p:nvPicPr>
          <p:cNvPr id="1027" name="Picture 3" descr="C:\Users\Looney\AppData\Local\Microsoft\Windows\Temporary Internet Files\Content.IE5\RVWIFX81\MC900415542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56" y="1974410"/>
            <a:ext cx="4603687" cy="2909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17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011352" cy="4289611"/>
          </a:xfrm>
        </p:spPr>
        <p:txBody>
          <a:bodyPr/>
          <a:lstStyle/>
          <a:p>
            <a:r>
              <a:rPr lang="en-US" b="1" u="sng" dirty="0" smtClean="0"/>
              <a:t>Mondays</a:t>
            </a:r>
            <a:r>
              <a:rPr lang="en-US" dirty="0" smtClean="0"/>
              <a:t>:  Reading log form due in homeroom.</a:t>
            </a:r>
          </a:p>
          <a:p>
            <a:r>
              <a:rPr lang="en-US" b="1" u="sng" dirty="0" smtClean="0"/>
              <a:t>Thursdays</a:t>
            </a:r>
            <a:r>
              <a:rPr lang="en-US" dirty="0" smtClean="0"/>
              <a:t>:  Spelling Test, Vocabulary quiz/dictionary usage quiz, alphabetical order quiz, grammar quiz, give out new spelling words, spelling words in alphabetical order due Friday.</a:t>
            </a:r>
          </a:p>
          <a:p>
            <a:r>
              <a:rPr lang="en-US" b="1" u="sng" dirty="0" smtClean="0"/>
              <a:t>Fridays</a:t>
            </a:r>
            <a:r>
              <a:rPr lang="en-US" dirty="0" smtClean="0"/>
              <a:t>:  spelling words due, essay due.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293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Gogh’s Paintings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/>
          <a:lstStyle/>
          <a:p>
            <a:r>
              <a:rPr lang="en-US" dirty="0" smtClean="0"/>
              <a:t>Fishing Boats on the Beach at </a:t>
            </a:r>
            <a:r>
              <a:rPr lang="en-US" dirty="0" err="1" smtClean="0"/>
              <a:t>Saintes</a:t>
            </a:r>
            <a:r>
              <a:rPr lang="en-US" dirty="0" smtClean="0"/>
              <a:t>-Maries-de-la-</a:t>
            </a:r>
            <a:r>
              <a:rPr lang="en-US" dirty="0" err="1" smtClean="0"/>
              <a:t>Mer</a:t>
            </a:r>
            <a:endParaRPr lang="en-US" dirty="0" smtClean="0"/>
          </a:p>
          <a:p>
            <a:r>
              <a:rPr lang="en-US" dirty="0" smtClean="0"/>
              <a:t>Fourteen Sunflowers in a Vase</a:t>
            </a:r>
          </a:p>
          <a:p>
            <a:r>
              <a:rPr lang="en-US" dirty="0" smtClean="0"/>
              <a:t>Wheat Fields with Reaper at Sunrise</a:t>
            </a:r>
          </a:p>
          <a:p>
            <a:r>
              <a:rPr lang="en-US" dirty="0" smtClean="0"/>
              <a:t>Lane in the Public Garden at Arles</a:t>
            </a:r>
          </a:p>
          <a:p>
            <a:r>
              <a:rPr lang="en-US" dirty="0" smtClean="0"/>
              <a:t>The Starry Night</a:t>
            </a:r>
          </a:p>
          <a:p>
            <a:r>
              <a:rPr lang="en-US" dirty="0" smtClean="0"/>
              <a:t>Orchard in Blossom with View </a:t>
            </a:r>
            <a:r>
              <a:rPr lang="en-US" smtClean="0"/>
              <a:t>of Arles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00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1"/>
            <a:ext cx="9144000" cy="459889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do you notice about the cover?</a:t>
            </a:r>
          </a:p>
          <a:p>
            <a:r>
              <a:rPr lang="en-US" sz="4800" dirty="0" smtClean="0"/>
              <a:t>How does the cover set the tone of the book?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4180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 smtClean="0"/>
              <a:t>Chapter 1:  The Cafe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44814"/>
          </a:xfrm>
        </p:spPr>
        <p:txBody>
          <a:bodyPr/>
          <a:lstStyle/>
          <a:p>
            <a:r>
              <a:rPr lang="en-US" sz="4800" dirty="0" smtClean="0"/>
              <a:t>Do we use quotation marks for titles of chapters?</a:t>
            </a:r>
          </a:p>
          <a:p>
            <a:r>
              <a:rPr lang="en-US" sz="4800" dirty="0" smtClean="0"/>
              <a:t>Who is the main character?</a:t>
            </a:r>
          </a:p>
          <a:p>
            <a:r>
              <a:rPr lang="en-US" sz="4800" dirty="0" smtClean="0"/>
              <a:t>Can the setting be more important than the main character?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59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 around titles of songs: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50" y="1761565"/>
            <a:ext cx="9144000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“You’d Be So Nice to Come Home To”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89744" y="2953062"/>
            <a:ext cx="2258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Anita </a:t>
            </a:r>
            <a:r>
              <a:rPr lang="en-US" dirty="0" err="1" smtClean="0"/>
              <a:t>O’Day</a:t>
            </a:r>
            <a:r>
              <a:rPr lang="en-US" dirty="0" smtClean="0"/>
              <a:t>:  YouTube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11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 smtClean="0"/>
              <a:t>Review:  Figurative Language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00345"/>
            <a:ext cx="8723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are two commonly used forms of figurative language?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8702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2:  The Possum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011352" cy="4289611"/>
          </a:xfrm>
        </p:spPr>
        <p:txBody>
          <a:bodyPr/>
          <a:lstStyle/>
          <a:p>
            <a:pPr marL="0" indent="0">
              <a:buNone/>
            </a:pPr>
            <a:r>
              <a:rPr lang="en-US" sz="4800" b="1" u="sng" dirty="0"/>
              <a:t>Literature Based Writing</a:t>
            </a:r>
            <a:r>
              <a:rPr lang="en-US" sz="4800" dirty="0"/>
              <a:t>:</a:t>
            </a:r>
          </a:p>
          <a:p>
            <a:r>
              <a:rPr lang="en-US" sz="4400" dirty="0" smtClean="0"/>
              <a:t>Describe Clara.  Make a list of her character traits.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91742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of Clara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63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459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Using the context clues in the sentence, come up with a definition of “picturesque.” </a:t>
            </a:r>
          </a:p>
          <a:p>
            <a:r>
              <a:rPr lang="en-US" sz="4400" dirty="0" smtClean="0"/>
              <a:t>Write your definition in your notebook.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7717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hydrangeas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29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 smtClean="0"/>
              <a:t>What is the magic of the cafe?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4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Titles of books, chapters, and songs</a:t>
            </a:r>
          </a:p>
          <a:p>
            <a:r>
              <a:rPr lang="en-US" sz="3600" dirty="0" smtClean="0"/>
              <a:t>Prepositions</a:t>
            </a:r>
          </a:p>
          <a:p>
            <a:r>
              <a:rPr lang="en-US" sz="3600" dirty="0" smtClean="0"/>
              <a:t>Interjections</a:t>
            </a:r>
          </a:p>
          <a:p>
            <a:r>
              <a:rPr lang="en-US" sz="3600" dirty="0" smtClean="0"/>
              <a:t>Conjunctions</a:t>
            </a:r>
          </a:p>
          <a:p>
            <a:endParaRPr lang="en-US" sz="36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29728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68" y="1761565"/>
            <a:ext cx="8837388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-main message or lesson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 smtClean="0"/>
              <a:t>What is one theme of this novel?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9208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message? (theme)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02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38-39 in </a:t>
            </a:r>
            <a:r>
              <a:rPr lang="en-US" i="1" dirty="0" smtClean="0"/>
              <a:t>Crosswalk Coach. </a:t>
            </a:r>
            <a:r>
              <a:rPr lang="en-US" dirty="0" smtClean="0"/>
              <a:t>(You could underline or italicize titles of books.)</a:t>
            </a:r>
            <a:endParaRPr lang="en-US" i="1" dirty="0" smtClean="0"/>
          </a:p>
          <a:p>
            <a:r>
              <a:rPr lang="en-US" dirty="0" smtClean="0"/>
              <a:t>Take notes about the differences of POV.</a:t>
            </a:r>
            <a:endParaRPr lang="en-US" dirty="0"/>
          </a:p>
          <a:p>
            <a:r>
              <a:rPr lang="en-US" dirty="0" smtClean="0"/>
              <a:t>Answer the questions on pages 40 and 41 in your notebook.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50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First-person point of view: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66720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4000" dirty="0" smtClean="0"/>
              <a:t>Third-person point of view</a:t>
            </a:r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Third-person omniscient point of 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8088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4000" dirty="0"/>
              <a:t>S</a:t>
            </a:r>
            <a:r>
              <a:rPr lang="en-US" sz="4000" dirty="0" smtClean="0"/>
              <a:t>econd-person point of view</a:t>
            </a:r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6832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8941766" cy="495292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Who is the narrator?</a:t>
            </a:r>
          </a:p>
          <a:p>
            <a:r>
              <a:rPr lang="en-US" sz="5400" dirty="0" smtClean="0"/>
              <a:t>This novel is written from which point of view?</a:t>
            </a:r>
          </a:p>
          <a:p>
            <a:r>
              <a:rPr lang="en-US" sz="5400" dirty="0" smtClean="0"/>
              <a:t>How do you know?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71069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3</a:t>
            </a:r>
            <a:r>
              <a:rPr lang="en-US" dirty="0" smtClean="0"/>
              <a:t>: Lightening Strikes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241173" cy="4289611"/>
          </a:xfrm>
        </p:spPr>
        <p:txBody>
          <a:bodyPr/>
          <a:lstStyle/>
          <a:p>
            <a:pPr marL="0" indent="0">
              <a:buNone/>
            </a:pPr>
            <a:r>
              <a:rPr lang="en-US" sz="5400" b="1" u="sng" dirty="0" smtClean="0"/>
              <a:t>Literature Based Writing</a:t>
            </a:r>
            <a:r>
              <a:rPr lang="en-US" sz="5400" dirty="0" smtClean="0"/>
              <a:t>:</a:t>
            </a:r>
          </a:p>
          <a:p>
            <a:pPr marL="0" indent="0">
              <a:buNone/>
            </a:pPr>
            <a:r>
              <a:rPr lang="en-US" sz="5400" dirty="0" smtClean="0"/>
              <a:t>Continue to add character traits of Clara.</a:t>
            </a:r>
          </a:p>
        </p:txBody>
      </p:sp>
    </p:spTree>
    <p:extLst>
      <p:ext uri="{BB962C8B-B14F-4D97-AF65-F5344CB8AC3E}">
        <p14:creationId xmlns:p14="http://schemas.microsoft.com/office/powerpoint/2010/main" val="962700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Lemon Meringue Pie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62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5027569" cy="28829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So still and blue</a:t>
            </a:r>
            <a:br>
              <a:rPr lang="en-US" sz="4400" dirty="0" smtClean="0"/>
            </a:br>
            <a:r>
              <a:rPr lang="en-US" sz="4400" dirty="0" smtClean="0"/>
              <a:t>waiting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waiting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it is a long silver night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7569" y="1326690"/>
            <a:ext cx="39184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Yellow and full</a:t>
            </a:r>
          </a:p>
          <a:p>
            <a:r>
              <a:rPr lang="en-US" sz="4000" dirty="0"/>
              <a:t>d</a:t>
            </a:r>
            <a:r>
              <a:rPr lang="en-US" sz="4000" dirty="0" smtClean="0"/>
              <a:t>id you know</a:t>
            </a:r>
          </a:p>
          <a:p>
            <a:r>
              <a:rPr lang="en-US" sz="4000" dirty="0"/>
              <a:t>i</a:t>
            </a:r>
            <a:r>
              <a:rPr lang="en-US" sz="4000" dirty="0" smtClean="0"/>
              <a:t>t would be spring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27569" y="3913887"/>
            <a:ext cx="4209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Rain</a:t>
            </a:r>
          </a:p>
          <a:p>
            <a:r>
              <a:rPr lang="en-US" sz="4000" dirty="0"/>
              <a:t>f</a:t>
            </a:r>
            <a:r>
              <a:rPr lang="en-US" sz="4000" dirty="0" smtClean="0"/>
              <a:t>inds a sweetheart </a:t>
            </a:r>
            <a:endParaRPr lang="en-US" sz="4000" dirty="0"/>
          </a:p>
          <a:p>
            <a:r>
              <a:rPr lang="en-US" sz="4000" dirty="0"/>
              <a:t>i</a:t>
            </a:r>
            <a:r>
              <a:rPr lang="en-US" sz="4000" dirty="0" smtClean="0"/>
              <a:t>n the music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3964" y="4592294"/>
            <a:ext cx="4488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Blackberries love</a:t>
            </a:r>
          </a:p>
          <a:p>
            <a:r>
              <a:rPr lang="en-US" sz="4000" dirty="0" smtClean="0"/>
              <a:t>a moon-faced man</a:t>
            </a:r>
          </a:p>
          <a:p>
            <a:r>
              <a:rPr lang="en-US" sz="4000" dirty="0" smtClean="0"/>
              <a:t>so sleepy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397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Grammar: punctuation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u="sng" dirty="0" smtClean="0"/>
              <a:t>Reading Street</a:t>
            </a:r>
            <a:r>
              <a:rPr lang="en-US" dirty="0" smtClean="0"/>
              <a:t> pages .</a:t>
            </a:r>
          </a:p>
          <a:p>
            <a:r>
              <a:rPr lang="en-US" dirty="0" smtClean="0"/>
              <a:t>Complete </a:t>
            </a:r>
            <a:r>
              <a:rPr lang="en-US" u="sng" dirty="0" smtClean="0"/>
              <a:t>Crosswalk Coach </a:t>
            </a:r>
            <a:r>
              <a:rPr lang="en-US" dirty="0" smtClean="0"/>
              <a:t>pages 190-193.</a:t>
            </a:r>
          </a:p>
          <a:p>
            <a:r>
              <a:rPr lang="en-US" dirty="0" smtClean="0"/>
              <a:t>Complete </a:t>
            </a:r>
            <a:r>
              <a:rPr lang="en-US" u="sng" dirty="0" smtClean="0"/>
              <a:t>Buckle Down </a:t>
            </a:r>
            <a:r>
              <a:rPr lang="en-US" dirty="0" smtClean="0"/>
              <a:t>pages 230-231.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59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3</a:t>
            </a:r>
            <a:r>
              <a:rPr lang="en-US" dirty="0" smtClean="0"/>
              <a:t>: Lightening Strikes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452282"/>
            <a:ext cx="8889576" cy="52796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u="sng" dirty="0" smtClean="0"/>
              <a:t>Literature Based Writing</a:t>
            </a:r>
            <a:r>
              <a:rPr lang="en-US" sz="5400" dirty="0" smtClean="0"/>
              <a:t>:</a:t>
            </a:r>
          </a:p>
          <a:p>
            <a:r>
              <a:rPr lang="en-US" sz="4800" dirty="0"/>
              <a:t>W</a:t>
            </a:r>
            <a:r>
              <a:rPr lang="en-US" sz="4800" dirty="0" smtClean="0"/>
              <a:t>rite some short poems of your own. </a:t>
            </a:r>
          </a:p>
          <a:p>
            <a:r>
              <a:rPr lang="en-US" sz="4800" dirty="0" smtClean="0"/>
              <a:t>One poem may be about any topic.</a:t>
            </a:r>
          </a:p>
          <a:p>
            <a:r>
              <a:rPr lang="en-US" sz="4800" dirty="0" smtClean="0"/>
              <a:t>The second poem must relate to the novel.</a:t>
            </a:r>
          </a:p>
          <a:p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40201775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Summary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short retelling of a text in the reader’s own words.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992976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4: Magic Muffins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241173" cy="4289611"/>
          </a:xfrm>
        </p:spPr>
        <p:txBody>
          <a:bodyPr/>
          <a:lstStyle/>
          <a:p>
            <a:pPr marL="0" indent="0">
              <a:buNone/>
            </a:pPr>
            <a:r>
              <a:rPr lang="en-US" sz="5400" b="1" u="sng" dirty="0" smtClean="0"/>
              <a:t>Literature Based Writing</a:t>
            </a:r>
            <a:r>
              <a:rPr lang="en-US" sz="5400" dirty="0" smtClean="0"/>
              <a:t>:</a:t>
            </a:r>
          </a:p>
          <a:p>
            <a:pPr marL="0" indent="0">
              <a:buNone/>
            </a:pPr>
            <a:r>
              <a:rPr lang="en-US" sz="5400" dirty="0" smtClean="0"/>
              <a:t>As a class, write a summary of this chapter.</a:t>
            </a:r>
          </a:p>
        </p:txBody>
      </p:sp>
    </p:spTree>
    <p:extLst>
      <p:ext uri="{BB962C8B-B14F-4D97-AF65-F5344CB8AC3E}">
        <p14:creationId xmlns:p14="http://schemas.microsoft.com/office/powerpoint/2010/main" val="15625533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4:  Magic Muffins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68" y="1761565"/>
            <a:ext cx="8987432" cy="4289611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“But young girls need secrets now and then.”</a:t>
            </a:r>
          </a:p>
          <a:p>
            <a:r>
              <a:rPr lang="en-US" sz="4400" dirty="0" smtClean="0"/>
              <a:t>Are secrets good or bad?</a:t>
            </a:r>
          </a:p>
          <a:p>
            <a:r>
              <a:rPr lang="en-US" sz="4400" dirty="0" smtClean="0"/>
              <a:t>“Secrets are like pieces of silver.”</a:t>
            </a:r>
          </a:p>
          <a:p>
            <a:r>
              <a:rPr lang="en-US" sz="4400" dirty="0" smtClean="0"/>
              <a:t>I wonder what the deeper secret is!!!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796639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5:  The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750405" cy="49355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632996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45988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Using the context clues in the sentence, come up with a definition of “luminous.” </a:t>
            </a:r>
          </a:p>
          <a:p>
            <a:r>
              <a:rPr lang="en-US" sz="4400" dirty="0" smtClean="0"/>
              <a:t>Write your definition in your notebook.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66580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5:  The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750405" cy="493553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Page 33:  Who do you think he is?</a:t>
            </a:r>
          </a:p>
          <a:p>
            <a:r>
              <a:rPr lang="en-US" sz="5400" dirty="0" smtClean="0"/>
              <a:t>What do you think has drawn the star to the Van Gogh Cafe?</a:t>
            </a:r>
          </a:p>
        </p:txBody>
      </p:sp>
    </p:spTree>
    <p:extLst>
      <p:ext uri="{BB962C8B-B14F-4D97-AF65-F5344CB8AC3E}">
        <p14:creationId xmlns:p14="http://schemas.microsoft.com/office/powerpoint/2010/main" val="23551962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5:  The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750405" cy="493553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long has he been waiting?</a:t>
            </a:r>
          </a:p>
          <a:p>
            <a:r>
              <a:rPr lang="en-US" sz="5400" dirty="0" smtClean="0"/>
              <a:t>How is the passage of time described?</a:t>
            </a:r>
          </a:p>
          <a:p>
            <a:r>
              <a:rPr lang="en-US" sz="5400" dirty="0" smtClean="0"/>
              <a:t>What is he waiting for?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97094560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5: The Star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452282"/>
            <a:ext cx="8750405" cy="4935531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u="sng" dirty="0" smtClean="0"/>
              <a:t>Literature Based Writing</a:t>
            </a:r>
            <a:r>
              <a:rPr lang="en-US" sz="5400" dirty="0" smtClean="0"/>
              <a:t>:</a:t>
            </a:r>
            <a:br>
              <a:rPr lang="en-US" sz="5400" dirty="0" smtClean="0"/>
            </a:br>
            <a:r>
              <a:rPr lang="en-US" sz="5400" dirty="0" smtClean="0"/>
              <a:t>Think/pair/share: discuss with your partner why you think the star come to the cafe.</a:t>
            </a:r>
          </a:p>
          <a:p>
            <a:r>
              <a:rPr lang="en-US" sz="5400" dirty="0" smtClean="0"/>
              <a:t>Write your ideas in your notebook in paragraph form.</a:t>
            </a:r>
          </a:p>
          <a:p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0037889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6: The Wayward Gull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241173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Page 42:  What do you think is happening?</a:t>
            </a:r>
          </a:p>
        </p:txBody>
      </p:sp>
    </p:spTree>
    <p:extLst>
      <p:ext uri="{BB962C8B-B14F-4D97-AF65-F5344CB8AC3E}">
        <p14:creationId xmlns:p14="http://schemas.microsoft.com/office/powerpoint/2010/main" val="46970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Grammar:  conjunctions, prepositions, and interjections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2"/>
            <a:ext cx="9144000" cy="5405717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Show </a:t>
            </a:r>
            <a:r>
              <a:rPr lang="en-US" sz="2000" u="sng" dirty="0" smtClean="0"/>
              <a:t>School House Rock </a:t>
            </a:r>
            <a:r>
              <a:rPr lang="en-US" sz="2000" dirty="0" smtClean="0"/>
              <a:t>video.</a:t>
            </a:r>
          </a:p>
          <a:p>
            <a:r>
              <a:rPr lang="en-US" sz="2000" dirty="0" smtClean="0"/>
              <a:t>Complete </a:t>
            </a:r>
            <a:r>
              <a:rPr lang="en-US" sz="2000" u="sng" dirty="0" smtClean="0"/>
              <a:t>Reading Street </a:t>
            </a:r>
            <a:r>
              <a:rPr lang="en-US" sz="2000" dirty="0" smtClean="0"/>
              <a:t>pages .</a:t>
            </a:r>
          </a:p>
          <a:p>
            <a:r>
              <a:rPr lang="en-US" sz="2000" dirty="0" smtClean="0"/>
              <a:t>Complete </a:t>
            </a:r>
            <a:r>
              <a:rPr lang="en-US" sz="2000" u="sng" dirty="0" smtClean="0"/>
              <a:t>Crosswalk Coach</a:t>
            </a:r>
            <a:r>
              <a:rPr lang="en-US" sz="2000" dirty="0" smtClean="0"/>
              <a:t> pages 194-199.</a:t>
            </a:r>
          </a:p>
          <a:p>
            <a:r>
              <a:rPr lang="en-US" sz="2000" dirty="0" smtClean="0"/>
              <a:t>Complete </a:t>
            </a:r>
            <a:r>
              <a:rPr lang="en-US" sz="2000" u="sng" dirty="0" smtClean="0"/>
              <a:t>Buckle Down </a:t>
            </a:r>
            <a:r>
              <a:rPr lang="en-US" sz="2000" dirty="0" smtClean="0"/>
              <a:t>pages 209-210.</a:t>
            </a:r>
          </a:p>
          <a:p>
            <a:r>
              <a:rPr lang="en-US" sz="2000" dirty="0" smtClean="0"/>
              <a:t>Divide class into groups.  Students will make posters of conjunctions, prepositions, and interjections.</a:t>
            </a:r>
          </a:p>
          <a:p>
            <a:r>
              <a:rPr lang="en-US" sz="2000" dirty="0" smtClean="0"/>
              <a:t>Use Grammar Revolution website.</a:t>
            </a:r>
          </a:p>
          <a:p>
            <a:r>
              <a:rPr lang="en-US" sz="2000" dirty="0" smtClean="0"/>
              <a:t>Have students write a sentence with each of preposition.</a:t>
            </a:r>
          </a:p>
          <a:p>
            <a:r>
              <a:rPr lang="en-US" sz="2000" dirty="0" smtClean="0"/>
              <a:t>Then students will write a sentence using as many prepositions as possible.</a:t>
            </a:r>
          </a:p>
          <a:p>
            <a:r>
              <a:rPr lang="en-US" sz="2000" dirty="0" smtClean="0"/>
              <a:t>Students will utilize prepositions in their writing as much as possible.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0719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6: The Wayward Gull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761565"/>
            <a:ext cx="8241173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This is the first chapter that ends in a period.</a:t>
            </a:r>
          </a:p>
          <a:p>
            <a:pPr marL="0" indent="0">
              <a:buNone/>
            </a:pPr>
            <a:r>
              <a:rPr lang="en-US" sz="5400" dirty="0" smtClean="0"/>
              <a:t>I wonder why.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498611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7: The Writer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179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“YES”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T-shirt that say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697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“YES”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8993956" cy="4598894"/>
          </a:xfrm>
        </p:spPr>
        <p:txBody>
          <a:bodyPr/>
          <a:lstStyle/>
          <a:p>
            <a:r>
              <a:rPr lang="en-US" sz="4000" dirty="0" smtClean="0"/>
              <a:t>Think/pair/share:  Brainstorm all of the things that Marc says yes to.</a:t>
            </a:r>
          </a:p>
          <a:p>
            <a:r>
              <a:rPr lang="en-US" sz="4000" dirty="0" smtClean="0"/>
              <a:t>To what do you say yes?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96029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7: The Writer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452283"/>
            <a:ext cx="9022224" cy="704704"/>
          </a:xfrm>
        </p:spPr>
        <p:txBody>
          <a:bodyPr>
            <a:noAutofit/>
          </a:bodyPr>
          <a:lstStyle/>
          <a:p>
            <a:r>
              <a:rPr lang="en-US" sz="4000" dirty="0" smtClean="0"/>
              <a:t>Page 52:  “Now and then he pats something affectionately.  The phonograph, the hen, the pie carousel, his daughter.”</a:t>
            </a:r>
          </a:p>
          <a:p>
            <a:r>
              <a:rPr lang="en-US" sz="4000" dirty="0" smtClean="0"/>
              <a:t>Why does the author have Marc do this?</a:t>
            </a:r>
          </a:p>
          <a:p>
            <a:r>
              <a:rPr lang="en-US" sz="4000" dirty="0" smtClean="0"/>
              <a:t>What do these actions say about Marc?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33856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Chapter 7: The Writer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452283"/>
            <a:ext cx="9022224" cy="704704"/>
          </a:xfrm>
        </p:spPr>
        <p:txBody>
          <a:bodyPr>
            <a:noAutofit/>
          </a:bodyPr>
          <a:lstStyle/>
          <a:p>
            <a:r>
              <a:rPr lang="en-US" sz="4000" dirty="0" smtClean="0"/>
              <a:t>Page 52:  “The writer understands now the song playing on the old phonograph.”</a:t>
            </a:r>
          </a:p>
          <a:p>
            <a:r>
              <a:rPr lang="en-US" sz="4000" dirty="0" smtClean="0"/>
              <a:t>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36978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dirty="0" smtClean="0"/>
              <a:t>phonograph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149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Song: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“You’d Be So Nice to Come Home To”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12174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u="sng" dirty="0" smtClean="0"/>
              <a:t>The Van Gogh Cafe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456948"/>
            <a:ext cx="9022224" cy="54010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u="sng" dirty="0" smtClean="0"/>
              <a:t>Literature Based Writing</a:t>
            </a:r>
            <a:r>
              <a:rPr lang="en-US" sz="5400" dirty="0" smtClean="0"/>
              <a:t>:</a:t>
            </a:r>
          </a:p>
          <a:p>
            <a:r>
              <a:rPr lang="en-US" sz="4800" dirty="0" smtClean="0"/>
              <a:t>Make a list of at least ten words that you could use to describe the </a:t>
            </a:r>
            <a:r>
              <a:rPr lang="en-US" sz="5800" b="1" dirty="0" smtClean="0"/>
              <a:t>book </a:t>
            </a:r>
            <a:r>
              <a:rPr lang="en-US" sz="4800" u="sng" dirty="0" smtClean="0"/>
              <a:t>The Van Gogh Cafe</a:t>
            </a:r>
            <a:r>
              <a:rPr lang="en-US" sz="4800" dirty="0" smtClean="0"/>
              <a:t>.</a:t>
            </a:r>
          </a:p>
          <a:p>
            <a:r>
              <a:rPr lang="en-US" sz="4800" dirty="0"/>
              <a:t>Make a list of at least ten words that you could use to describe the </a:t>
            </a:r>
            <a:r>
              <a:rPr lang="en-US" sz="5800" b="1" dirty="0" smtClean="0"/>
              <a:t>café</a:t>
            </a:r>
            <a:r>
              <a:rPr lang="en-US" sz="4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98053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76" y="40341"/>
            <a:ext cx="8889576" cy="1411941"/>
          </a:xfrm>
        </p:spPr>
        <p:txBody>
          <a:bodyPr/>
          <a:lstStyle/>
          <a:p>
            <a:r>
              <a:rPr lang="en-US" u="sng" dirty="0" smtClean="0"/>
              <a:t>The Van Gogh Cafe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76" y="1456948"/>
            <a:ext cx="9022224" cy="37789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u="sng" dirty="0" smtClean="0"/>
              <a:t>Literature Based Writing</a:t>
            </a:r>
            <a:r>
              <a:rPr lang="en-US" sz="5400" dirty="0" smtClean="0"/>
              <a:t>:</a:t>
            </a:r>
          </a:p>
          <a:p>
            <a:pPr marL="0" indent="0">
              <a:buNone/>
            </a:pPr>
            <a:r>
              <a:rPr lang="en-US" sz="5400" dirty="0" smtClean="0"/>
              <a:t>What is the theme of the book?</a:t>
            </a:r>
          </a:p>
          <a:p>
            <a:pPr marL="0" indent="0">
              <a:buNone/>
            </a:pPr>
            <a:r>
              <a:rPr lang="en-US" sz="5400" dirty="0" smtClean="0"/>
              <a:t>How has this booked changed your outlook on life?</a:t>
            </a:r>
          </a:p>
        </p:txBody>
      </p:sp>
    </p:spTree>
    <p:extLst>
      <p:ext uri="{BB962C8B-B14F-4D97-AF65-F5344CB8AC3E}">
        <p14:creationId xmlns:p14="http://schemas.microsoft.com/office/powerpoint/2010/main" val="373524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426396"/>
            <a:ext cx="7570787" cy="5233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“Rise up</a:t>
            </a:r>
            <a:br>
              <a:rPr lang="en-US" sz="3600" dirty="0" smtClean="0"/>
            </a:br>
            <a:r>
              <a:rPr lang="en-US" sz="3600" dirty="0" smtClean="0"/>
              <a:t>	you Dreamers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	and </a:t>
            </a:r>
            <a:r>
              <a:rPr lang="en-US" sz="3600" dirty="0" err="1" smtClean="0"/>
              <a:t>Troubadors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of the endless Journey.</a:t>
            </a:r>
          </a:p>
          <a:p>
            <a:pPr marL="0" indent="0">
              <a:buNone/>
            </a:pPr>
            <a:r>
              <a:rPr lang="en-US" sz="3600" dirty="0" smtClean="0"/>
              <a:t>Your dream begins.”</a:t>
            </a:r>
          </a:p>
          <a:p>
            <a:pPr marL="0" indent="0">
              <a:buNone/>
            </a:pPr>
            <a:r>
              <a:rPr lang="en-US" sz="3600" dirty="0" smtClean="0"/>
              <a:t>St. Francis of Assisi</a:t>
            </a:r>
          </a:p>
        </p:txBody>
      </p:sp>
    </p:spTree>
    <p:extLst>
      <p:ext uri="{BB962C8B-B14F-4D97-AF65-F5344CB8AC3E}">
        <p14:creationId xmlns:p14="http://schemas.microsoft.com/office/powerpoint/2010/main" val="32520136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/>
          <a:lstStyle/>
          <a:p>
            <a:r>
              <a:rPr lang="en-US" dirty="0" smtClean="0"/>
              <a:t>Vincent van Gogh has said, “It is the painting that makes me so happy these days.”</a:t>
            </a:r>
          </a:p>
          <a:p>
            <a:r>
              <a:rPr lang="en-US" dirty="0" smtClean="0"/>
              <a:t>Vincent van Gogh has said, “Painting as it is now promises to become more subtle- more like music and less like sculpture- and above all it promises color.  If only it keeps this promise.”</a:t>
            </a:r>
          </a:p>
          <a:p>
            <a:r>
              <a:rPr lang="en-US" dirty="0" smtClean="0"/>
              <a:t>Vincent van Gogh has said, “There is a sun, a light that for want of another word I can only call yellow, pale golden citron.  How lovely yellow is!”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121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/>
          <a:lstStyle/>
          <a:p>
            <a:r>
              <a:rPr lang="en-US" dirty="0" smtClean="0"/>
              <a:t>Vincent van Gogh has said, “I am always in hope of making a discovery by a wedding of two complementary colors, their mingling and opposition, the mysterious vibration of kindred spirits.”</a:t>
            </a:r>
          </a:p>
          <a:p>
            <a:r>
              <a:rPr lang="en-US" dirty="0" smtClean="0"/>
              <a:t>Vincent van Gogh has said, “I often think the night is more alive and more richly colored than the day.”</a:t>
            </a:r>
          </a:p>
          <a:p>
            <a:r>
              <a:rPr lang="en-US" dirty="0" smtClean="0"/>
              <a:t>Vincent van Gogh has said, “As long as autumn lasts,  shall not have hands, canvas and colors enough to paint the beautiful things I see.”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601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/>
          <a:lstStyle/>
          <a:p>
            <a:r>
              <a:rPr lang="en-US" sz="4400" dirty="0" smtClean="0"/>
              <a:t>Vincent van Gogh has said, “It is the painting that makes me so happy these days.”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985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/>
          <a:lstStyle/>
          <a:p>
            <a:r>
              <a:rPr lang="en-US" sz="4400" dirty="0" smtClean="0"/>
              <a:t>Vincent van Gogh has said, “There is a sun, a light that for want of another word I can only call yellow, pale golden citron.  How lovely yellow is!”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588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/>
          <a:lstStyle/>
          <a:p>
            <a:r>
              <a:rPr lang="en-US" sz="4400" dirty="0" smtClean="0"/>
              <a:t>Vincent van Gogh has said, “Painting as it is now promises to become more subtle- more like music and less like sculpture- and above all it promises color.  If only it keeps this promise.”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1236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Vincent van Gogh has said, “As long as autumn lasts,  shall not have hands, canvas and colors enough to paint the beautiful things I see.”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951300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/>
          <a:lstStyle/>
          <a:p>
            <a:r>
              <a:rPr lang="en-US" sz="4400" dirty="0" smtClean="0"/>
              <a:t>Vincent van Gogh has said, “I am always in hope of making a discovery by a wedding of two complementary colors, their mingling and opposition, the mysterious vibration of kindred spirits.”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126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526220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Vincent van Gogh has said, “I often think the night is more alive and more richly colored than the day.”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378472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 dirty="0" smtClean="0"/>
              <a:t>Van Gogh’s quotes</a:t>
            </a:r>
            <a:r>
              <a:rPr lang="en-US" sz="4800" dirty="0" smtClean="0"/>
              <a:t>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r>
              <a:rPr lang="en-US" sz="5400" dirty="0"/>
              <a:t>What are some other ways we could vary the </a:t>
            </a:r>
            <a:r>
              <a:rPr lang="en-US" sz="5400" dirty="0" smtClean="0"/>
              <a:t>sentence structure of his quotations?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93116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r>
              <a:rPr lang="en-US" dirty="0" smtClean="0"/>
              <a:t>Biography:  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" y="1761565"/>
            <a:ext cx="9099885" cy="428961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Write a one page biography about Vincent Van Gogh.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965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pPr algn="l"/>
            <a:r>
              <a:rPr lang="en-US" b="1" u="sng" dirty="0" smtClean="0"/>
              <a:t>Essential question of the year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1565"/>
            <a:ext cx="9144000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How do people and ideas change over time?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655267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Van Gogh app</a:t>
            </a:r>
          </a:p>
          <a:p>
            <a:r>
              <a:rPr lang="en-US" sz="4800" u="sng" dirty="0" smtClean="0"/>
              <a:t>Vincent’s Colors</a:t>
            </a:r>
          </a:p>
          <a:p>
            <a:r>
              <a:rPr lang="en-US" sz="4800" u="sng" dirty="0" smtClean="0"/>
              <a:t>Van Gogh’s World of Color 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34637287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“Thunder Rose”</a:t>
            </a:r>
            <a:br>
              <a:rPr lang="en-US" dirty="0" smtClean="0"/>
            </a:br>
            <a:r>
              <a:rPr lang="en-US" dirty="0" smtClean="0"/>
              <a:t>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Cause/effect</a:t>
            </a:r>
          </a:p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Responding to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348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“Thunder Rose”</a:t>
            </a:r>
            <a:br>
              <a:rPr lang="en-US" dirty="0" smtClean="0"/>
            </a:br>
            <a:r>
              <a:rPr lang="en-US" dirty="0" smtClean="0"/>
              <a:t>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97" y="1714044"/>
            <a:ext cx="6514339" cy="89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sng" dirty="0" smtClean="0"/>
              <a:t>Vocabulary: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098" y="2283415"/>
            <a:ext cx="8375758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</a:t>
            </a:r>
            <a:r>
              <a:rPr lang="en-US" sz="3600" dirty="0" smtClean="0"/>
              <a:t>enre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all tale</a:t>
            </a:r>
          </a:p>
          <a:p>
            <a:r>
              <a:rPr lang="en-US" sz="3600" dirty="0"/>
              <a:t>c</a:t>
            </a:r>
            <a:r>
              <a:rPr lang="en-US" sz="3600" dirty="0" smtClean="0"/>
              <a:t>ause, causing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ffect, effecting, affect</a:t>
            </a:r>
          </a:p>
          <a:p>
            <a:r>
              <a:rPr lang="en-US" sz="3600" dirty="0"/>
              <a:t>r</a:t>
            </a:r>
            <a:r>
              <a:rPr lang="en-US" sz="3600" dirty="0" smtClean="0"/>
              <a:t>esource</a:t>
            </a:r>
          </a:p>
          <a:p>
            <a:r>
              <a:rPr lang="en-US" sz="3600" dirty="0" smtClean="0"/>
              <a:t>resourceful</a:t>
            </a:r>
          </a:p>
          <a:p>
            <a:r>
              <a:rPr lang="en-US" sz="3600" dirty="0"/>
              <a:t>c</a:t>
            </a:r>
            <a:r>
              <a:rPr lang="en-US" sz="3600" dirty="0" smtClean="0"/>
              <a:t>onstruct, constructed, construction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evastate, devastation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907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Real Thunder and Lightening”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42</a:t>
            </a:r>
          </a:p>
          <a:p>
            <a:r>
              <a:rPr lang="en-US" dirty="0" smtClean="0"/>
              <a:t>Cause/effect</a:t>
            </a:r>
          </a:p>
          <a:p>
            <a:r>
              <a:rPr lang="en-US" dirty="0" smtClean="0"/>
              <a:t>Quote accurately from the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0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11941"/>
          </a:xfrm>
        </p:spPr>
        <p:txBody>
          <a:bodyPr/>
          <a:lstStyle/>
          <a:p>
            <a:pPr algn="l"/>
            <a:r>
              <a:rPr lang="en-US" b="1" u="sng" dirty="0" smtClean="0"/>
              <a:t>Unit One: Essential question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2283"/>
            <a:ext cx="9144000" cy="4598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What kinds of challenges do people face and how do they meet the challenges?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90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19" y="1452282"/>
            <a:ext cx="8984633" cy="4289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In your reading notebook, brainstorm and write down as many words that come to your mind when you think of the word “challenge.”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0797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515</TotalTime>
  <Words>1614</Words>
  <Application>Microsoft Office PowerPoint</Application>
  <PresentationFormat>On-screen Show (4:3)</PresentationFormat>
  <Paragraphs>222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Infusion</vt:lpstr>
      <vt:lpstr>5th Grade Unit 1  </vt:lpstr>
      <vt:lpstr>Schedule</vt:lpstr>
      <vt:lpstr>Grammar</vt:lpstr>
      <vt:lpstr>Grammar: punctuation</vt:lpstr>
      <vt:lpstr>Grammar:  conjunctions, prepositions, and interjections</vt:lpstr>
      <vt:lpstr>PowerPoint Presentation</vt:lpstr>
      <vt:lpstr>Essential question of the year:</vt:lpstr>
      <vt:lpstr>Unit One: Essential question</vt:lpstr>
      <vt:lpstr>Challenge</vt:lpstr>
      <vt:lpstr>Challenge</vt:lpstr>
      <vt:lpstr>PowerPoint Presentation</vt:lpstr>
      <vt:lpstr>Questions to ponder  while reading:</vt:lpstr>
      <vt:lpstr>From which point of view is the story told? </vt:lpstr>
      <vt:lpstr>What are some character traits of the main characters? </vt:lpstr>
      <vt:lpstr>Which types of figurative language are being used? </vt:lpstr>
      <vt:lpstr>How is the text organized? </vt:lpstr>
      <vt:lpstr>What is the theme? </vt:lpstr>
      <vt:lpstr>The Van Gogh Cafe</vt:lpstr>
      <vt:lpstr>Vincent van Gogh</vt:lpstr>
      <vt:lpstr>Van Gogh’s Paintings</vt:lpstr>
      <vt:lpstr>PowerPoint Presentation</vt:lpstr>
      <vt:lpstr>Chapter 1:  The Cafe</vt:lpstr>
      <vt:lpstr>Quotation marks around titles of songs:</vt:lpstr>
      <vt:lpstr>Review:  Figurative Language</vt:lpstr>
      <vt:lpstr>Chapter 2:  The Possum</vt:lpstr>
      <vt:lpstr>Characterization of Clara</vt:lpstr>
      <vt:lpstr>picturesque</vt:lpstr>
      <vt:lpstr>hydrangeas</vt:lpstr>
      <vt:lpstr>What is the magic of the cafe?</vt:lpstr>
      <vt:lpstr>Theme:</vt:lpstr>
      <vt:lpstr>What is the message? (theme)</vt:lpstr>
      <vt:lpstr>Point of View</vt:lpstr>
      <vt:lpstr>Point of View</vt:lpstr>
      <vt:lpstr>Point of View</vt:lpstr>
      <vt:lpstr>Point of View</vt:lpstr>
      <vt:lpstr>Point of View</vt:lpstr>
      <vt:lpstr>Chapter 3: Lightening Strikes   </vt:lpstr>
      <vt:lpstr>Lemon Meringue Pie</vt:lpstr>
      <vt:lpstr>PowerPoint Presentation</vt:lpstr>
      <vt:lpstr>Chapter 3: Lightening Strikes   </vt:lpstr>
      <vt:lpstr>Summary:</vt:lpstr>
      <vt:lpstr>Chapter 4: Magic Muffins   </vt:lpstr>
      <vt:lpstr>Chapter 4:  Magic Muffins</vt:lpstr>
      <vt:lpstr>Chapter 5:  The Star</vt:lpstr>
      <vt:lpstr>luminous</vt:lpstr>
      <vt:lpstr>Chapter 5:  The Star</vt:lpstr>
      <vt:lpstr>Chapter 5:  The Star</vt:lpstr>
      <vt:lpstr>Chapter 5: The Star  </vt:lpstr>
      <vt:lpstr>Chapter 6: The Wayward Gull  </vt:lpstr>
      <vt:lpstr>Chapter 6: The Wayward Gull  </vt:lpstr>
      <vt:lpstr>Chapter 7: The Writer </vt:lpstr>
      <vt:lpstr>“YES”</vt:lpstr>
      <vt:lpstr>“YES”</vt:lpstr>
      <vt:lpstr>Chapter 7: The Writer </vt:lpstr>
      <vt:lpstr>Chapter 7: The Writer </vt:lpstr>
      <vt:lpstr>phonograph </vt:lpstr>
      <vt:lpstr>PowerPoint Presentation</vt:lpstr>
      <vt:lpstr>The Van Gogh Cafe </vt:lpstr>
      <vt:lpstr>The Van Gogh Cafe </vt:lpstr>
      <vt:lpstr>Vincent van Gogh</vt:lpstr>
      <vt:lpstr>Vincent van Gogh</vt:lpstr>
      <vt:lpstr>Vincent van Gogh</vt:lpstr>
      <vt:lpstr>Vincent van Gogh</vt:lpstr>
      <vt:lpstr>Vincent van Gogh</vt:lpstr>
      <vt:lpstr>Vincent van Gogh</vt:lpstr>
      <vt:lpstr>Vincent van Gogh</vt:lpstr>
      <vt:lpstr>Vincent van Gogh</vt:lpstr>
      <vt:lpstr>Van Gogh’s quotes:</vt:lpstr>
      <vt:lpstr>Biography:  Vincent Van Gogh</vt:lpstr>
      <vt:lpstr>Vincent Van Gogh</vt:lpstr>
      <vt:lpstr>“Thunder Rose” by </vt:lpstr>
      <vt:lpstr>“Thunder Rose” by </vt:lpstr>
      <vt:lpstr>“The Real Thunder and Lightening”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Unit 1</dc:title>
  <dc:creator>scs</dc:creator>
  <cp:lastModifiedBy>Looney</cp:lastModifiedBy>
  <cp:revision>60</cp:revision>
  <dcterms:created xsi:type="dcterms:W3CDTF">2012-07-30T16:45:50Z</dcterms:created>
  <dcterms:modified xsi:type="dcterms:W3CDTF">2012-09-10T09:49:09Z</dcterms:modified>
</cp:coreProperties>
</file>