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6" r:id="rId2"/>
    <p:sldId id="256" r:id="rId3"/>
    <p:sldId id="265" r:id="rId4"/>
    <p:sldId id="267" r:id="rId5"/>
    <p:sldId id="268" r:id="rId6"/>
    <p:sldId id="257" r:id="rId7"/>
    <p:sldId id="258" r:id="rId8"/>
    <p:sldId id="259" r:id="rId9"/>
    <p:sldId id="263" r:id="rId10"/>
    <p:sldId id="262" r:id="rId11"/>
    <p:sldId id="260" r:id="rId12"/>
    <p:sldId id="261"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2" d="100"/>
          <a:sy n="122" d="100"/>
        </p:scale>
        <p:origin x="-2056" y="-1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8" d="100"/>
          <a:sy n="88" d="100"/>
        </p:scale>
        <p:origin x="-456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14E09D-8BC0-B141-BEB9-D278830D031C}" type="datetimeFigureOut">
              <a:rPr lang="en-US" smtClean="0"/>
              <a:t>6/3/19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CF2E70-DAEB-5840-A1B1-5710412BDDF6}" type="slidenum">
              <a:rPr lang="en-US" smtClean="0"/>
              <a:t>‹#›</a:t>
            </a:fld>
            <a:endParaRPr lang="en-US"/>
          </a:p>
        </p:txBody>
      </p:sp>
    </p:spTree>
    <p:extLst>
      <p:ext uri="{BB962C8B-B14F-4D97-AF65-F5344CB8AC3E}">
        <p14:creationId xmlns:p14="http://schemas.microsoft.com/office/powerpoint/2010/main" val="14256423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6/3/19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dirty="0"/>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t>6/3/19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6/3/19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6/3/19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dirty="0" smtClean="0"/>
              <a:t>Click icon to add picture</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6/3/19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dirty="0" smtClean="0"/>
              <a:t>Click icon to add picture</a:t>
            </a:r>
            <a:endParaRPr dirty="0"/>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dirty="0" smtClean="0"/>
              <a:t>Click icon to add picture</a:t>
            </a:r>
            <a:endParaRPr dirty="0"/>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dirty="0" smtClean="0"/>
              <a:t>Click icon to add picture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6/3/19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6/3/19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t>6/3/19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9BC7E7-EA8E-4DA7-915E-CC098D9BADCB}" type="datetimeFigureOut">
              <a:rPr lang="en-US" smtClean="0"/>
              <a:t>6/3/19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dirty="0"/>
          </a:p>
        </p:txBody>
      </p:sp>
    </p:spTree>
    <p:extLst>
      <p:ext uri="{BB962C8B-B14F-4D97-AF65-F5344CB8AC3E}">
        <p14:creationId xmlns:p14="http://schemas.microsoft.com/office/powerpoint/2010/main" val="3483871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6/3/19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6/3/19</a:t>
            </a:fld>
            <a:endParaRPr lang="en-US" dirty="0"/>
          </a:p>
        </p:txBody>
      </p:sp>
      <p:sp>
        <p:nvSpPr>
          <p:cNvPr id="5" name="Footer Placeholder 4"/>
          <p:cNvSpPr>
            <a:spLocks noGrp="1"/>
          </p:cNvSpPr>
          <p:nvPr>
            <p:ph type="ftr" sz="quarter" idx="11"/>
          </p:nvPr>
        </p:nvSpPr>
        <p:spPr>
          <a:xfrm>
            <a:off x="7238999" y="6356350"/>
            <a:ext cx="1446213"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t>‹#›</a:t>
            </a:fld>
            <a:endParaRPr lang="en-US" dirty="0"/>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6/3/19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t>6/3/19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6/3/19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6/3/19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6/3/19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t>6/3/19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t>6/3/19</a:t>
            </a:fld>
            <a:endParaRPr lang="en-US" dirty="0"/>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 Id="rId3"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 Id="rId3" Type="http://schemas.microsoft.com/office/2007/relationships/hdphoto" Target="../media/hdphoto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 Id="rId3" Type="http://schemas.microsoft.com/office/2007/relationships/hdphoto" Target="../media/hdphoto3.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google.com/imgres?imgurl=https://upload.wikimedia.org/wikipedia/commons/thumb/0/00/Flag_of_the_Vatican_City.svg/2000px-Flag_of_the_Vatican_City.svg.png&amp;imgrefurl=https://en.wikipedia.org/wiki/Flag_of_Vatican_City&amp;docid=4Ja77H24cmVVpM&amp;tbnid=wcz8j03izDS9lM:&amp;w=2000&amp;h=2000&amp;safe=strict&amp;bih=683&amp;biw=1148&amp;ved=0ahUKEwiY6fy6vMXMAhVIMz4KHT2MB6QQMwglKAAwAA&amp;iact=mrc&amp;uact=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Hints while working on your PowerPoint.</a:t>
            </a:r>
            <a:endParaRPr lang="en-US" dirty="0"/>
          </a:p>
        </p:txBody>
      </p:sp>
      <p:sp>
        <p:nvSpPr>
          <p:cNvPr id="3" name="Content Placeholder 2"/>
          <p:cNvSpPr>
            <a:spLocks noGrp="1"/>
          </p:cNvSpPr>
          <p:nvPr>
            <p:ph idx="1"/>
          </p:nvPr>
        </p:nvSpPr>
        <p:spPr>
          <a:xfrm>
            <a:off x="739775" y="1638548"/>
            <a:ext cx="7662864" cy="4398716"/>
          </a:xfrm>
        </p:spPr>
        <p:txBody>
          <a:bodyPr>
            <a:normAutofit lnSpcReduction="10000"/>
          </a:bodyPr>
          <a:lstStyle/>
          <a:p>
            <a:pPr marL="0" indent="0">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Using a photo image as the background of a slide is very powerful and informative, such as this slide.</a:t>
            </a:r>
          </a:p>
          <a:p>
            <a:pPr marL="0" indent="0">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Be sure to use either black or white as the letter coloring. Many times, if you use another color, the words don’t show up as vividly. For example, </a:t>
            </a:r>
            <a:r>
              <a:rPr lang="en-US" b="1" dirty="0" smtClean="0">
                <a:ln w="12700">
                  <a:solidFill>
                    <a:schemeClr val="tx2">
                      <a:satMod val="155000"/>
                    </a:schemeClr>
                  </a:solidFill>
                  <a:prstDash val="solid"/>
                </a:ln>
                <a:solidFill>
                  <a:schemeClr val="tx1">
                    <a:lumMod val="50000"/>
                    <a:lumOff val="50000"/>
                  </a:schemeClr>
                </a:solidFill>
                <a:effectLst>
                  <a:outerShdw blurRad="41275" dist="20320" dir="1800000" algn="tl" rotWithShape="0">
                    <a:srgbClr val="000000">
                      <a:alpha val="40000"/>
                    </a:srgbClr>
                  </a:outerShdw>
                </a:effectLst>
              </a:rPr>
              <a:t>Can you see these words well</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p>
          <a:p>
            <a:pPr marL="0" indent="0">
              <a:buNone/>
            </a:pPr>
            <a:r>
              <a:rPr lang="en-US" b="1" dirty="0" smtClean="0">
                <a:ln w="17780" cmpd="sng">
                  <a:solidFill>
                    <a:srgbClr val="FFFFFF"/>
                  </a:solidFill>
                  <a:prstDash val="solid"/>
                  <a:miter lim="800000"/>
                </a:ln>
                <a:solidFill>
                  <a:schemeClr val="bg1"/>
                </a:solidFill>
                <a:effectLst>
                  <a:outerShdw blurRad="50800" algn="tl" rotWithShape="0">
                    <a:srgbClr val="000000"/>
                  </a:outerShdw>
                </a:effectLst>
              </a:rPr>
              <a:t>3) This probably isn’t the best photo to use as a background. It is too busy.</a:t>
            </a:r>
          </a:p>
          <a:p>
            <a:pPr marL="0" indent="0">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 Also, this student did not site where he found his photos, images or information. </a:t>
            </a:r>
            <a:r>
              <a:rPr lang="en-US" dirty="0">
                <a:solidFill>
                  <a:schemeClr val="bg1"/>
                </a:solidFill>
              </a:rPr>
              <a:t>BE SURE TO LIST THE WEBSITES FROM WHICH YOU FOUND YOUR INFORMATION AND/OR PHOTOS AND IMAGES.</a:t>
            </a:r>
            <a:endParaRPr lang="en-US"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131606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Hotels</a:t>
            </a:r>
            <a:br>
              <a:rPr lang="en-US"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br>
            <a:r>
              <a:rPr lang="en-US" sz="1200"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(Cheapest Price)</a:t>
            </a:r>
            <a:endParaRPr lang="en-US" dirty="0">
              <a:solidFill>
                <a:srgbClr val="000000"/>
              </a:solidFill>
            </a:endParaRPr>
          </a:p>
        </p:txBody>
      </p:sp>
      <p:sp>
        <p:nvSpPr>
          <p:cNvPr id="3" name="Content Placeholder 2"/>
          <p:cNvSpPr>
            <a:spLocks noGrp="1"/>
          </p:cNvSpPr>
          <p:nvPr>
            <p:ph sz="half" idx="1"/>
          </p:nvPr>
        </p:nvSpPr>
        <p:spPr/>
        <p:txBody>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Notice how difficult it is to see the purple and black text.</a:t>
            </a:r>
          </a:p>
          <a:p>
            <a:endParaRPr lang="en-US" b="1" dirty="0" smtClean="0">
              <a:ln w="10541" cmpd="sng">
                <a:solidFill>
                  <a:schemeClr val="accent1">
                    <a:shade val="88000"/>
                    <a:satMod val="110000"/>
                  </a:schemeClr>
                </a:solidFill>
                <a:prstDash val="solid"/>
              </a:ln>
              <a:solidFill>
                <a:srgbClr val="000000"/>
              </a:solidFill>
            </a:endParaRPr>
          </a:p>
          <a:p>
            <a:r>
              <a:rPr lang="en-US" b="1" dirty="0" smtClean="0">
                <a:ln w="10541" cmpd="sng">
                  <a:solidFill>
                    <a:schemeClr val="accent1">
                      <a:shade val="88000"/>
                      <a:satMod val="110000"/>
                    </a:schemeClr>
                  </a:solidFill>
                  <a:prstDash val="solid"/>
                </a:ln>
                <a:solidFill>
                  <a:srgbClr val="000000"/>
                </a:solidFill>
              </a:rPr>
              <a:t>This hotel is $29 for one night. And it is $522 for eighteen nights. It is a 1 star hotel. The hotel </a:t>
            </a:r>
            <a:r>
              <a:rPr lang="en-US" b="1" dirty="0" err="1" smtClean="0">
                <a:ln w="10541" cmpd="sng">
                  <a:solidFill>
                    <a:schemeClr val="accent1">
                      <a:shade val="88000"/>
                      <a:satMod val="110000"/>
                    </a:schemeClr>
                  </a:solidFill>
                  <a:prstDash val="solid"/>
                </a:ln>
                <a:solidFill>
                  <a:srgbClr val="000000"/>
                </a:solidFill>
              </a:rPr>
              <a:t>Cressy</a:t>
            </a:r>
            <a:r>
              <a:rPr lang="en-US" b="1" dirty="0">
                <a:ln w="10541" cmpd="sng">
                  <a:solidFill>
                    <a:schemeClr val="accent1">
                      <a:shade val="88000"/>
                      <a:satMod val="110000"/>
                    </a:schemeClr>
                  </a:solidFill>
                  <a:prstDash val="solid"/>
                </a:ln>
                <a:solidFill>
                  <a:srgbClr val="000000"/>
                </a:solidFill>
              </a:rPr>
              <a:t> </a:t>
            </a:r>
            <a:r>
              <a:rPr lang="en-US" b="1" dirty="0" smtClean="0">
                <a:ln w="10541" cmpd="sng">
                  <a:solidFill>
                    <a:schemeClr val="accent1">
                      <a:shade val="88000"/>
                      <a:satMod val="110000"/>
                    </a:schemeClr>
                  </a:solidFill>
                  <a:prstDash val="solid"/>
                </a:ln>
                <a:solidFill>
                  <a:srgbClr val="000000"/>
                </a:solidFill>
              </a:rPr>
              <a:t>has a 3.7 service satisfaction.</a:t>
            </a:r>
            <a:endParaRPr lang="en-US" b="1" dirty="0">
              <a:ln w="10541" cmpd="sng">
                <a:solidFill>
                  <a:schemeClr val="accent1">
                    <a:shade val="88000"/>
                    <a:satMod val="110000"/>
                  </a:schemeClr>
                </a:solidFill>
                <a:prstDash val="solid"/>
              </a:ln>
              <a:solidFill>
                <a:srgbClr val="000000"/>
              </a:solidFill>
            </a:endParaRPr>
          </a:p>
        </p:txBody>
      </p:sp>
      <p:pic>
        <p:nvPicPr>
          <p:cNvPr id="5" name="Content Placeholder 4"/>
          <p:cNvPicPr>
            <a:picLocks noGrp="1" noChangeAspect="1"/>
          </p:cNvPicPr>
          <p:nvPr>
            <p:ph sz="half" idx="2"/>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rcRect t="17620" b="17620"/>
          <a:stretch>
            <a:fillRect/>
          </a:stretch>
        </p:blipFill>
        <p:spPr/>
      </p:pic>
    </p:spTree>
    <p:extLst>
      <p:ext uri="{BB962C8B-B14F-4D97-AF65-F5344CB8AC3E}">
        <p14:creationId xmlns:p14="http://schemas.microsoft.com/office/powerpoint/2010/main" val="1768689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Hotels</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(Reasonable price)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sz="half" idx="1"/>
          </p:nvPr>
        </p:nvSpPr>
        <p:spPr>
          <a:xfrm>
            <a:off x="740664" y="3330657"/>
            <a:ext cx="3767328" cy="3252788"/>
          </a:xfrm>
        </p:spPr>
        <p:txBody>
          <a:bodyPr/>
          <a:lstStyle/>
          <a:p>
            <a:pPr marL="0" indent="0">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This hotels is in Rome which is near Holy See. It is a three star hotel that is $46 a night. If  you stay for 18 days it is $828. The service at the Hotel La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Genziana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 a satisfaction of 4.2 out of 5.</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Content Placeholder 4"/>
          <p:cNvPicPr>
            <a:picLocks noGrp="1" noChangeAspect="1"/>
          </p:cNvPicPr>
          <p:nvPr>
            <p:ph sz="half" idx="2"/>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rcRect l="11492" r="11492"/>
          <a:stretch>
            <a:fillRect/>
          </a:stretch>
        </p:blipFill>
        <p:spPr/>
      </p:pic>
    </p:spTree>
    <p:extLst>
      <p:ext uri="{BB962C8B-B14F-4D97-AF65-F5344CB8AC3E}">
        <p14:creationId xmlns:p14="http://schemas.microsoft.com/office/powerpoint/2010/main" val="269276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Hotels</a:t>
            </a:r>
            <a:r>
              <a:rPr lang="en-US"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
            </a:r>
            <a:br>
              <a:rPr lang="en-US"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br>
            <a:r>
              <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(Highest Price)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sz="half" idx="1"/>
          </p:nvPr>
        </p:nvSpPr>
        <p:spPr>
          <a:xfrm>
            <a:off x="740664" y="3385276"/>
            <a:ext cx="3767328" cy="3252788"/>
          </a:xfrm>
        </p:spPr>
        <p:txBody>
          <a:bodyPr/>
          <a:lstStyle/>
          <a:p>
            <a:pPr marL="0" indent="0">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This hotel is in Rome and is a five star hotel. It is $424 a night so for 18 nights it is $7,632. The Grand Hotel Via Veneto has a 4.4 out of five service satisfaction.</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Content Placeholder 4"/>
          <p:cNvPicPr>
            <a:picLocks noGrp="1" noChangeAspect="1"/>
          </p:cNvPicPr>
          <p:nvPr>
            <p:ph sz="half" idx="2"/>
          </p:nvPr>
        </p:nvPicPr>
        <p:blipFill>
          <a:blip r:embed="rId2">
            <a:alphaModFix/>
            <a:extLst>
              <a:ext uri="{BEBA8EAE-BF5A-486C-A8C5-ECC9F3942E4B}">
                <a14:imgProps xmlns:a14="http://schemas.microsoft.com/office/drawing/2010/main">
                  <a14:imgLayer r:embed="rId3">
                    <a14:imgEffect>
                      <a14:colorTemperature colorTemp="4700"/>
                    </a14:imgEffect>
                  </a14:imgLayer>
                </a14:imgProps>
              </a:ext>
            </a:extLst>
          </a:blip>
          <a:srcRect l="14272" r="14272"/>
          <a:stretch>
            <a:fillRect/>
          </a:stretch>
        </p:blipFill>
        <p:spPr/>
      </p:pic>
    </p:spTree>
    <p:extLst>
      <p:ext uri="{BB962C8B-B14F-4D97-AF65-F5344CB8AC3E}">
        <p14:creationId xmlns:p14="http://schemas.microsoft.com/office/powerpoint/2010/main" val="2930049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p:txBody>
          <a:bodyPr/>
          <a:lstStyle/>
          <a:p>
            <a:pPr marL="0" indent="0">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Please note, that this student did not add a conclusion. </a:t>
            </a:r>
          </a:p>
          <a:p>
            <a:pPr marL="0" indent="0">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 make this PowerPoint more affective, please add a conclusion.</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372481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942" y="3032952"/>
            <a:ext cx="8228013" cy="1927225"/>
          </a:xfrm>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Holy See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Subtitle 2"/>
          <p:cNvSpPr>
            <a:spLocks noGrp="1"/>
          </p:cNvSpPr>
          <p:nvPr>
            <p:ph type="subTitle" idx="1"/>
          </p:nvPr>
        </p:nvSpPr>
        <p:spPr>
          <a:xfrm>
            <a:off x="457199" y="5177128"/>
            <a:ext cx="8228013" cy="360337"/>
          </a:xfrm>
        </p:spPr>
        <p:txBody>
          <a:bodyPr/>
          <a:lstStyle/>
          <a:p>
            <a:r>
              <a:rPr lang="en-US" dirty="0" smtClean="0">
                <a:ln w="18415" cmpd="sng">
                  <a:solidFill>
                    <a:srgbClr val="FFFFFF"/>
                  </a:solidFill>
                  <a:prstDash val="solid"/>
                </a:ln>
                <a:effectLst>
                  <a:outerShdw blurRad="63500" dir="3600000" algn="tl" rotWithShape="0">
                    <a:srgbClr val="000000">
                      <a:alpha val="70000"/>
                    </a:srgbClr>
                  </a:outerShdw>
                </a:effectLst>
              </a:rPr>
              <a:t>By Corey and </a:t>
            </a:r>
            <a:r>
              <a:rPr lang="en-US" dirty="0" err="1" smtClean="0">
                <a:ln w="18415" cmpd="sng">
                  <a:solidFill>
                    <a:srgbClr val="FFFFFF"/>
                  </a:solidFill>
                  <a:prstDash val="solid"/>
                </a:ln>
                <a:effectLst>
                  <a:outerShdw blurRad="63500" dir="3600000" algn="tl" rotWithShape="0">
                    <a:srgbClr val="000000">
                      <a:alpha val="70000"/>
                    </a:srgbClr>
                  </a:outerShdw>
                </a:effectLst>
              </a:rPr>
              <a:t>Jaxson</a:t>
            </a:r>
            <a:endParaRPr lang="en-US" dirty="0">
              <a:ln w="18415" cmpd="sng">
                <a:solidFill>
                  <a:srgbClr val="FFFFFF"/>
                </a:solidFill>
                <a:prstDash val="solid"/>
              </a:ln>
              <a:effectLst>
                <a:outerShdw blurRad="63500" dir="3600000" algn="tl" rotWithShape="0">
                  <a:srgbClr val="000000">
                    <a:alpha val="70000"/>
                  </a:srgbClr>
                </a:outerShdw>
              </a:effectLst>
            </a:endParaRPr>
          </a:p>
        </p:txBody>
      </p:sp>
      <p:sp>
        <p:nvSpPr>
          <p:cNvPr id="4" name="Rectangle 3"/>
          <p:cNvSpPr/>
          <p:nvPr/>
        </p:nvSpPr>
        <p:spPr>
          <a:xfrm>
            <a:off x="608276" y="5357297"/>
            <a:ext cx="184666" cy="369332"/>
          </a:xfrm>
          <a:prstGeom prst="rect">
            <a:avLst/>
          </a:prstGeom>
        </p:spPr>
        <p:txBody>
          <a:bodyPr wrap="none">
            <a:spAutoFit/>
          </a:bodyPr>
          <a:lstStyle/>
          <a:p>
            <a:endParaRPr lang="en-US" dirty="0">
              <a:hlinkClick r:id="rId2"/>
            </a:endParaRPr>
          </a:p>
        </p:txBody>
      </p:sp>
    </p:spTree>
    <p:extLst>
      <p:ext uri="{BB962C8B-B14F-4D97-AF65-F5344CB8AC3E}">
        <p14:creationId xmlns:p14="http://schemas.microsoft.com/office/powerpoint/2010/main" val="29593474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19273"/>
          </a:xfrm>
        </p:spPr>
        <p:txBody>
          <a:bodyPr/>
          <a:lstStyle/>
          <a:p>
            <a:r>
              <a:rPr lang="en-US" dirty="0" smtClean="0"/>
              <a:t>Table of Contents</a:t>
            </a:r>
            <a:endParaRPr lang="en-US" dirty="0"/>
          </a:p>
        </p:txBody>
      </p:sp>
      <p:sp>
        <p:nvSpPr>
          <p:cNvPr id="3" name="Content Placeholder 2"/>
          <p:cNvSpPr>
            <a:spLocks noGrp="1"/>
          </p:cNvSpPr>
          <p:nvPr>
            <p:ph idx="1"/>
          </p:nvPr>
        </p:nvSpPr>
        <p:spPr>
          <a:xfrm>
            <a:off x="204831" y="819274"/>
            <a:ext cx="8807736" cy="5748568"/>
          </a:xfrm>
        </p:spPr>
        <p:txBody>
          <a:bodyPr>
            <a:normAutofit fontScale="55000" lnSpcReduction="20000"/>
          </a:bodyPr>
          <a:lstStyle/>
          <a:p>
            <a:pPr marL="0" indent="0">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*****Notice how the first letters of the important words in the titles are capitalized.</a:t>
            </a:r>
          </a:p>
          <a:p>
            <a:pPr marL="0" indent="0">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Slide ONE:      Title Page</a:t>
            </a:r>
          </a:p>
          <a:p>
            <a:pPr marL="0" indent="0">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Slide TWO:     Table of Contents</a:t>
            </a:r>
          </a:p>
          <a:p>
            <a:pPr marL="0" indent="0">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Slide THREE:  Introduction</a:t>
            </a:r>
          </a:p>
          <a:p>
            <a:pPr marL="0" indent="0">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Slide FOUR:     Passport Application, Costs, and Other </a:t>
            </a:r>
            <a:r>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t>Informatio</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Slide FIVE:        Required Vaccinations</a:t>
            </a:r>
          </a:p>
          <a:p>
            <a:pPr marL="0" indent="0">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Slide SIX:           Airline Itinerary</a:t>
            </a:r>
          </a:p>
          <a:p>
            <a:pPr marL="0" indent="0">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Slide SEVEN:    Airline Costs</a:t>
            </a:r>
          </a:p>
          <a:p>
            <a:pPr marL="0" indent="0">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Slide EIGHT:    Transportation with the Holy See</a:t>
            </a:r>
          </a:p>
          <a:p>
            <a:pPr marL="0" indent="0">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Slide NINE:       Hostels in the Holy See</a:t>
            </a:r>
          </a:p>
          <a:p>
            <a:pPr marL="0" indent="0">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Slide TEN:         Least Expensive Hotel in the Holy See</a:t>
            </a:r>
          </a:p>
          <a:p>
            <a:pPr marL="0" indent="0">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Slide ELEVEN: Reasonably Priced Hotel in the Holy See</a:t>
            </a:r>
          </a:p>
          <a:p>
            <a:pPr marL="0" indent="0">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Slide TWELVE:  Most Expensive Hotel in the Holy See</a:t>
            </a:r>
          </a:p>
          <a:p>
            <a:pPr marL="0" indent="0">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Slide THIRTEEN: Conclusion</a:t>
            </a:r>
          </a:p>
          <a:p>
            <a:pPr marL="0" indent="0">
              <a:buNone/>
            </a:pP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buNone/>
            </a:pPr>
            <a:endParaRPr lang="en-US" dirty="0">
              <a:solidFill>
                <a:srgbClr val="FFFFFF"/>
              </a:solidFill>
            </a:endParaRPr>
          </a:p>
        </p:txBody>
      </p:sp>
    </p:spTree>
    <p:extLst>
      <p:ext uri="{BB962C8B-B14F-4D97-AF65-F5344CB8AC3E}">
        <p14:creationId xmlns:p14="http://schemas.microsoft.com/office/powerpoint/2010/main" val="2728312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marL="0" indent="0">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This student did not write an introduction. It is really helpful and informative to include an introductory slide.</a:t>
            </a:r>
          </a:p>
          <a:p>
            <a:pPr marL="0" indent="0">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is this PowerPoint about?</a:t>
            </a:r>
          </a:p>
          <a:p>
            <a:pPr marL="0" indent="0">
              <a:buNone/>
            </a:pPr>
            <a:r>
              <a:rPr lang="en-US" dirty="0" smtClean="0">
                <a:solidFill>
                  <a:srgbClr val="FFFFFF"/>
                </a:solidFill>
              </a:rPr>
              <a:t>Include at least one paragraph describing what the PowerPoint is about.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915802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information while purchasing a passport:</a:t>
            </a:r>
            <a:endParaRPr lang="en-US" dirty="0"/>
          </a:p>
        </p:txBody>
      </p:sp>
      <p:sp>
        <p:nvSpPr>
          <p:cNvPr id="3" name="Content Placeholder 2"/>
          <p:cNvSpPr>
            <a:spLocks noGrp="1"/>
          </p:cNvSpPr>
          <p:nvPr>
            <p:ph sz="half" idx="1"/>
          </p:nvPr>
        </p:nvSpPr>
        <p:spPr>
          <a:xfrm>
            <a:off x="2572847" y="1878750"/>
            <a:ext cx="3767328" cy="3252788"/>
          </a:xfrm>
        </p:spPr>
        <p:txBody>
          <a:bodyPr/>
          <a:lstStyle/>
          <a:p>
            <a:r>
              <a:rPr lang="en-US" dirty="0" smtClean="0">
                <a:solidFill>
                  <a:srgbClr val="FFFFFF"/>
                </a:solidFill>
              </a:rPr>
              <a:t>*****Include where to purchase a passport, an image of the application, an image of a US passport, and any other helpful information.</a:t>
            </a:r>
          </a:p>
          <a:p>
            <a:endParaRPr lang="en-US" dirty="0">
              <a:solidFill>
                <a:srgbClr val="FFFFFF"/>
              </a:solidFill>
            </a:endParaRPr>
          </a:p>
          <a:p>
            <a:r>
              <a:rPr lang="en-US" dirty="0" smtClean="0">
                <a:solidFill>
                  <a:srgbClr val="FFFFFF"/>
                </a:solidFill>
              </a:rPr>
              <a:t>Do you see how this is hard to read because the photo is so busy?</a:t>
            </a:r>
            <a:endParaRPr lang="en-US" dirty="0">
              <a:solidFill>
                <a:srgbClr val="FFFFFF"/>
              </a:solidFill>
            </a:endParaRPr>
          </a:p>
        </p:txBody>
      </p:sp>
    </p:spTree>
    <p:extLst>
      <p:ext uri="{BB962C8B-B14F-4D97-AF65-F5344CB8AC3E}">
        <p14:creationId xmlns:p14="http://schemas.microsoft.com/office/powerpoint/2010/main" val="463554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Passport Costs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Content Placeholder 4" descr="Screen Shot 2016-05-06 at 8.26.46 AM.png"/>
          <p:cNvPicPr>
            <a:picLocks noGrp="1" noChangeAspect="1"/>
          </p:cNvPicPr>
          <p:nvPr>
            <p:ph sz="half" idx="1"/>
          </p:nvPr>
        </p:nvPicPr>
        <p:blipFill>
          <a:blip r:embed="rId2">
            <a:extLst>
              <a:ext uri="{28A0092B-C50C-407E-A947-70E740481C1C}">
                <a14:useLocalDpi xmlns:a14="http://schemas.microsoft.com/office/drawing/2010/main" val="0"/>
              </a:ext>
            </a:extLst>
          </a:blip>
          <a:srcRect l="-25172" r="-25172"/>
          <a:stretch>
            <a:fillRect/>
          </a:stretch>
        </p:blipFill>
        <p:spPr>
          <a:xfrm>
            <a:off x="-620266" y="2784475"/>
            <a:ext cx="6281423" cy="3252788"/>
          </a:xfrm>
        </p:spPr>
      </p:pic>
      <p:sp>
        <p:nvSpPr>
          <p:cNvPr id="4" name="Content Placeholder 3"/>
          <p:cNvSpPr>
            <a:spLocks noGrp="1"/>
          </p:cNvSpPr>
          <p:nvPr>
            <p:ph sz="half" idx="2"/>
          </p:nvPr>
        </p:nvSpPr>
        <p:spPr>
          <a:xfrm>
            <a:off x="4634753" y="3277093"/>
            <a:ext cx="3767328" cy="2760170"/>
          </a:xfrm>
        </p:spPr>
        <p:txBody>
          <a:bodyPr/>
          <a:lstStyle/>
          <a:p>
            <a:pPr marL="0" indent="0">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This is how much it costs to buy a U.S Passport book. If you buy a passport card it is $40 but you can’t go anywhere but Canada, Mexico, Bermuda, and the Caribbean.</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653956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Vaccinations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sz="half" idx="1"/>
          </p:nvPr>
        </p:nvSpPr>
        <p:spPr>
          <a:xfrm>
            <a:off x="740664" y="3113239"/>
            <a:ext cx="3767328" cy="2623624"/>
          </a:xfrm>
          <a:solidFill>
            <a:schemeClr val="lt1">
              <a:alpha val="0"/>
            </a:schemeClr>
          </a:solidFill>
        </p:spPr>
        <p:style>
          <a:lnRef idx="2">
            <a:schemeClr val="accent4"/>
          </a:lnRef>
          <a:fillRef idx="1">
            <a:schemeClr val="lt1"/>
          </a:fillRef>
          <a:effectRef idx="0">
            <a:schemeClr val="accent4"/>
          </a:effectRef>
          <a:fontRef idx="minor">
            <a:schemeClr val="dk1"/>
          </a:fontRef>
        </p:style>
        <p:txBody>
          <a:bodyPr/>
          <a:lstStyle/>
          <a:p>
            <a:pPr marL="0" indent="0">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When you go to Holy See, you must get certain vaccinations. You must get measles-mumps-rubella vaccine, diphtheria-tetanus-pertussis vaccine, chickenpox vaccine, polio, and a yearly flu shot. Other people also have to get hepatitis A shot, hepatitis B shot,</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and a rabies shot.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Content Placeholder 4"/>
          <p:cNvPicPr>
            <a:picLocks noGrp="1" noChangeAspect="1"/>
          </p:cNvPicPr>
          <p:nvPr>
            <p:ph sz="half" idx="2"/>
          </p:nvPr>
        </p:nvPicPr>
        <p:blipFill>
          <a:blip r:embed="rId2"/>
          <a:srcRect t="-14875" b="-14875"/>
          <a:stretch>
            <a:fillRect/>
          </a:stretch>
        </p:blipFill>
        <p:spPr/>
      </p:pic>
    </p:spTree>
    <p:extLst>
      <p:ext uri="{BB962C8B-B14F-4D97-AF65-F5344CB8AC3E}">
        <p14:creationId xmlns:p14="http://schemas.microsoft.com/office/powerpoint/2010/main" val="900789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Airline Information</a:t>
            </a:r>
            <a:endParaRPr lang="en-US"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pic>
        <p:nvPicPr>
          <p:cNvPr id="9" name="Content Placeholder 8"/>
          <p:cNvPicPr>
            <a:picLocks noGrp="1" noChangeAspect="1"/>
          </p:cNvPicPr>
          <p:nvPr>
            <p:ph sz="half" idx="1"/>
          </p:nvPr>
        </p:nvPicPr>
        <p:blipFill>
          <a:blip r:embed="rId2"/>
          <a:srcRect t="16902" b="16902"/>
          <a:stretch>
            <a:fillRect/>
          </a:stretch>
        </p:blipFill>
        <p:spPr/>
      </p:pic>
      <p:sp>
        <p:nvSpPr>
          <p:cNvPr id="6" name="Content Placeholder 5"/>
          <p:cNvSpPr>
            <a:spLocks noGrp="1"/>
          </p:cNvSpPr>
          <p:nvPr>
            <p:ph sz="half" idx="13"/>
          </p:nvPr>
        </p:nvSpPr>
        <p:spPr>
          <a:xfrm>
            <a:off x="740664" y="2784475"/>
            <a:ext cx="3767328" cy="3595838"/>
          </a:xfrm>
        </p:spPr>
        <p:txBody>
          <a:bodyPr>
            <a:normAutofit lnSpcReduction="10000"/>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Notice how difficult it is to see the purple and black text.</a:t>
            </a:r>
          </a:p>
          <a:p>
            <a:r>
              <a:rPr lang="en-US" b="1" dirty="0" smtClean="0">
                <a:ln w="10541" cmpd="sng">
                  <a:solidFill>
                    <a:schemeClr val="accent1">
                      <a:shade val="88000"/>
                      <a:satMod val="110000"/>
                    </a:schemeClr>
                  </a:solidFill>
                  <a:prstDash val="solid"/>
                </a:ln>
                <a:solidFill>
                  <a:srgbClr val="000000"/>
                </a:solidFill>
              </a:rPr>
              <a:t>When you fly to Holy See it takes about 16 hours and 55 minutes from Buffalo New York to Rome. It would take more than 17 hours because it is about a hour and a half to Buffalo from Scio and 20 minutes from Rome to Holy See. So it is an estimated 19 hours</a:t>
            </a:r>
            <a:r>
              <a:rPr lang="en-US" b="1" dirty="0">
                <a:ln w="10541" cmpd="sng">
                  <a:solidFill>
                    <a:schemeClr val="accent1">
                      <a:shade val="88000"/>
                      <a:satMod val="110000"/>
                    </a:schemeClr>
                  </a:solidFill>
                  <a:prstDash val="solid"/>
                </a:ln>
                <a:solidFill>
                  <a:srgbClr val="000000"/>
                </a:solidFill>
              </a:rPr>
              <a:t>.</a:t>
            </a:r>
          </a:p>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 name="Content Placeholder 2"/>
          <p:cNvPicPr>
            <a:picLocks noGrp="1" noChangeAspect="1"/>
          </p:cNvPicPr>
          <p:nvPr>
            <p:ph sz="half" idx="14"/>
          </p:nvPr>
        </p:nvPicPr>
        <p:blipFill rotWithShape="1">
          <a:blip r:embed="rId3"/>
          <a:srcRect l="17382" t="-26077" r="4731" b="-70987"/>
          <a:stretch/>
        </p:blipFill>
        <p:spPr>
          <a:xfrm>
            <a:off x="4344197" y="4800313"/>
            <a:ext cx="4220110" cy="1754763"/>
          </a:xfrm>
        </p:spPr>
      </p:pic>
    </p:spTree>
    <p:extLst>
      <p:ext uri="{BB962C8B-B14F-4D97-AF65-F5344CB8AC3E}">
        <p14:creationId xmlns:p14="http://schemas.microsoft.com/office/powerpoint/2010/main" val="4141079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Driving</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Content Placeholder 4"/>
          <p:cNvPicPr>
            <a:picLocks noGrp="1" noChangeAspect="1"/>
          </p:cNvPicPr>
          <p:nvPr>
            <p:ph sz="half" idx="1"/>
          </p:nvPr>
        </p:nvPicPr>
        <p:blipFill>
          <a:blip r:embed="rId2"/>
          <a:srcRect t="-69800" b="-69800"/>
          <a:stretch>
            <a:fillRect/>
          </a:stretch>
        </p:blipFill>
        <p:spPr>
          <a:xfrm>
            <a:off x="740664" y="2092448"/>
            <a:ext cx="3767328" cy="4526897"/>
          </a:xfrm>
        </p:spPr>
      </p:pic>
      <p:sp>
        <p:nvSpPr>
          <p:cNvPr id="4" name="Content Placeholder 3"/>
          <p:cNvSpPr>
            <a:spLocks noGrp="1"/>
          </p:cNvSpPr>
          <p:nvPr>
            <p:ph sz="half" idx="2"/>
          </p:nvPr>
        </p:nvSpPr>
        <p:spPr>
          <a:xfrm>
            <a:off x="4634753" y="3399984"/>
            <a:ext cx="3767328" cy="2637278"/>
          </a:xfrm>
        </p:spPr>
        <p:txBody>
          <a:bodyPr/>
          <a:lstStyle/>
          <a:p>
            <a:pPr marL="0" indent="0">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Because there was no direct flight to Holy See or Vatican City we flew to Rome. If you fly to Rome you can take a cab to drive there because it is only 20 minutes. The cost to take the cab is 30 euros or 34.16 U.S dollars.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9621633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1609</TotalTime>
  <Words>738</Words>
  <Application>Microsoft Macintosh PowerPoint</Application>
  <PresentationFormat>On-screen Show (4:3)</PresentationFormat>
  <Paragraphs>51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Genesis</vt:lpstr>
      <vt:lpstr>Helpful Hints while working on your PowerPoint.</vt:lpstr>
      <vt:lpstr>Holy See</vt:lpstr>
      <vt:lpstr>Table of Contents</vt:lpstr>
      <vt:lpstr>Introduction</vt:lpstr>
      <vt:lpstr>Helpful information while purchasing a passport:</vt:lpstr>
      <vt:lpstr>Passport Costs</vt:lpstr>
      <vt:lpstr>Vaccinations</vt:lpstr>
      <vt:lpstr>Airline Information</vt:lpstr>
      <vt:lpstr>Driving</vt:lpstr>
      <vt:lpstr>Hotels (Cheapest Price)</vt:lpstr>
      <vt:lpstr>Hotels (Reasonable price)</vt:lpstr>
      <vt:lpstr>Hotels (Highest Price)</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Holy See</dc:title>
  <dc:creator>default</dc:creator>
  <cp:lastModifiedBy>Scio CSD Student</cp:lastModifiedBy>
  <cp:revision>35</cp:revision>
  <dcterms:created xsi:type="dcterms:W3CDTF">2016-05-06T12:18:07Z</dcterms:created>
  <dcterms:modified xsi:type="dcterms:W3CDTF">2019-06-03T18:48:32Z</dcterms:modified>
</cp:coreProperties>
</file>