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69" r:id="rId3"/>
    <p:sldId id="287" r:id="rId4"/>
    <p:sldId id="288" r:id="rId5"/>
    <p:sldId id="273" r:id="rId6"/>
    <p:sldId id="280" r:id="rId7"/>
    <p:sldId id="281" r:id="rId8"/>
    <p:sldId id="262" r:id="rId9"/>
    <p:sldId id="265" r:id="rId10"/>
    <p:sldId id="270" r:id="rId11"/>
    <p:sldId id="271" r:id="rId12"/>
    <p:sldId id="264" r:id="rId13"/>
    <p:sldId id="277" r:id="rId14"/>
    <p:sldId id="279" r:id="rId15"/>
    <p:sldId id="285" r:id="rId16"/>
    <p:sldId id="278" r:id="rId17"/>
    <p:sldId id="272" r:id="rId18"/>
    <p:sldId id="266" r:id="rId19"/>
    <p:sldId id="283" r:id="rId20"/>
    <p:sldId id="284" r:id="rId21"/>
    <p:sldId id="275" r:id="rId22"/>
    <p:sldId id="274" r:id="rId23"/>
    <p:sldId id="25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2" d="100"/>
          <a:sy n="72" d="100"/>
        </p:scale>
        <p:origin x="-142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F2D0B1-CF84-4C40-BC7C-977DD08D59FB}" type="datetimeFigureOut">
              <a:rPr lang="en-US" smtClean="0"/>
              <a:t>9/4/2017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DCF9D2-7C45-D94B-A7E3-59C15F4F6201}" type="slidenum">
              <a:rPr lang="en-US" smtClean="0"/>
              <a:t>‹#›</a:t>
            </a:fld>
            <a:endParaRPr lang="en-US"/>
          </a:p>
        </p:txBody>
      </p:sp>
    </p:spTree>
    <p:extLst>
      <p:ext uri="{BB962C8B-B14F-4D97-AF65-F5344CB8AC3E}">
        <p14:creationId xmlns:p14="http://schemas.microsoft.com/office/powerpoint/2010/main" val="1386505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September</a:t>
            </a:r>
            <a:r>
              <a:rPr lang="en-US" baseline="0" dirty="0" smtClean="0"/>
              <a:t> 2011</a:t>
            </a:r>
            <a:endParaRPr lang="en-US" dirty="0" smtClean="0"/>
          </a:p>
          <a:p>
            <a:endParaRPr lang="en-US" dirty="0" smtClean="0"/>
          </a:p>
          <a:p>
            <a:r>
              <a:rPr lang="en-US" dirty="0" smtClean="0"/>
              <a:t>First</a:t>
            </a:r>
            <a:r>
              <a:rPr lang="en-US" baseline="0" dirty="0" smtClean="0"/>
              <a:t> day of school</a:t>
            </a:r>
            <a:r>
              <a:rPr lang="en-US" dirty="0" smtClean="0"/>
              <a:t>:  Greetings,</a:t>
            </a:r>
            <a:r>
              <a:rPr lang="en-US" baseline="0" dirty="0" smtClean="0"/>
              <a:t> handshakes, Africa, psych. ward, importance of names.  One of our themes for the year:  All is well.  </a:t>
            </a:r>
            <a:endParaRPr lang="en-US" dirty="0"/>
          </a:p>
        </p:txBody>
      </p:sp>
      <p:sp>
        <p:nvSpPr>
          <p:cNvPr id="4" name="Slide Number Placeholder 3"/>
          <p:cNvSpPr>
            <a:spLocks noGrp="1"/>
          </p:cNvSpPr>
          <p:nvPr>
            <p:ph type="sldNum" sz="quarter" idx="10"/>
          </p:nvPr>
        </p:nvSpPr>
        <p:spPr/>
        <p:txBody>
          <a:bodyPr/>
          <a:lstStyle/>
          <a:p>
            <a:fld id="{AADCF9D2-7C45-D94B-A7E3-59C15F4F6201}" type="slidenum">
              <a:rPr lang="en-US" smtClean="0"/>
              <a:t>1</a:t>
            </a:fld>
            <a:endParaRPr lang="en-US" dirty="0"/>
          </a:p>
        </p:txBody>
      </p:sp>
    </p:spTree>
    <p:extLst>
      <p:ext uri="{BB962C8B-B14F-4D97-AF65-F5344CB8AC3E}">
        <p14:creationId xmlns:p14="http://schemas.microsoft.com/office/powerpoint/2010/main" val="2115599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t>THINK/PAIR/SHARE</a:t>
            </a:r>
            <a:endParaRPr lang="en-US" sz="2000" dirty="0"/>
          </a:p>
        </p:txBody>
      </p:sp>
      <p:sp>
        <p:nvSpPr>
          <p:cNvPr id="4" name="Slide Number Placeholder 3"/>
          <p:cNvSpPr>
            <a:spLocks noGrp="1"/>
          </p:cNvSpPr>
          <p:nvPr>
            <p:ph type="sldNum" sz="quarter" idx="10"/>
          </p:nvPr>
        </p:nvSpPr>
        <p:spPr/>
        <p:txBody>
          <a:bodyPr/>
          <a:lstStyle/>
          <a:p>
            <a:fld id="{AADCF9D2-7C45-D94B-A7E3-59C15F4F6201}" type="slidenum">
              <a:rPr lang="en-US" smtClean="0"/>
              <a:t>23</a:t>
            </a:fld>
            <a:endParaRPr lang="en-US" dirty="0"/>
          </a:p>
        </p:txBody>
      </p:sp>
    </p:spTree>
    <p:extLst>
      <p:ext uri="{BB962C8B-B14F-4D97-AF65-F5344CB8AC3E}">
        <p14:creationId xmlns:p14="http://schemas.microsoft.com/office/powerpoint/2010/main" val="18353776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06040A78-2A4B-4566-8626-79DE0D4C1085}" type="datetimeFigureOut">
              <a:rPr lang="en-US" smtClean="0"/>
              <a:t>9/4/2017</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06040A78-2A4B-4566-8626-79DE0D4C1085}" type="datetimeFigureOut">
              <a:rPr lang="en-US" smtClean="0"/>
              <a:t>9/4/2017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06040A78-2A4B-4566-8626-79DE0D4C1085}" type="datetimeFigureOut">
              <a:rPr lang="en-US" smtClean="0"/>
              <a:t>9/4/2017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6040A78-2A4B-4566-8626-79DE0D4C1085}" type="datetimeFigureOut">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6040A78-2A4B-4566-8626-79DE0D4C1085}" type="datetimeFigureOut">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6040A78-2A4B-4566-8626-79DE0D4C1085}" type="datetimeFigureOut">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06040A78-2A4B-4566-8626-79DE0D4C1085}" type="datetimeFigureOut">
              <a:rPr lang="en-US" smtClean="0"/>
              <a:t>9/4/2017</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040A78-2A4B-4566-8626-79DE0D4C1085}" type="datetimeFigureOut">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6040A78-2A4B-4566-8626-79DE0D4C1085}" type="datetimeFigureOut">
              <a:rPr lang="en-US" smtClean="0"/>
              <a:t>9/4/2017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6040A78-2A4B-4566-8626-79DE0D4C1085}" type="datetimeFigureOut">
              <a:rPr lang="en-US" smtClean="0"/>
              <a:t>9/4/2017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C526B6-F861-4D54-BBE9-4BB519D3F342}" type="slidenum">
              <a:rPr lang="en-US" smtClean="0"/>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6040A78-2A4B-4566-8626-79DE0D4C1085}" type="datetimeFigureOut">
              <a:rPr lang="en-US" smtClean="0"/>
              <a:t>9/4/2017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06040A78-2A4B-4566-8626-79DE0D4C1085}" type="datetimeFigureOut">
              <a:rPr lang="en-US" smtClean="0"/>
              <a:t>9/4/2017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040A78-2A4B-4566-8626-79DE0D4C1085}" type="datetimeFigureOut">
              <a:rPr lang="en-US" smtClean="0"/>
              <a:t>9/4/2017</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3EC526B6-F861-4D54-BBE9-4BB519D3F34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06040A78-2A4B-4566-8626-79DE0D4C1085}" type="datetimeFigureOut">
              <a:rPr lang="en-US" smtClean="0"/>
              <a:t>9/4/2017</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3EC526B6-F861-4D54-BBE9-4BB519D3F342}" type="slidenum">
              <a:rPr lang="en-US" smtClean="0"/>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mrslooney.weebly.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youtu.be/WTJSt4wP2M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hyperlink" Target="http://WWW.MRSLOONEY.WEEBL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2137833"/>
            <a:ext cx="5446713" cy="1957917"/>
          </a:xfrm>
        </p:spPr>
        <p:txBody>
          <a:bodyPr/>
          <a:lstStyle/>
          <a:p>
            <a:r>
              <a:rPr lang="en-US" sz="9600" dirty="0" smtClean="0"/>
              <a:t>All is well.</a:t>
            </a:r>
            <a:endParaRPr lang="en-US" sz="9600" dirty="0"/>
          </a:p>
        </p:txBody>
      </p:sp>
    </p:spTree>
    <p:extLst>
      <p:ext uri="{BB962C8B-B14F-4D97-AF65-F5344CB8AC3E}">
        <p14:creationId xmlns:p14="http://schemas.microsoft.com/office/powerpoint/2010/main" val="17392639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a:t>
            </a:r>
            <a:endParaRPr lang="en-US" dirty="0"/>
          </a:p>
        </p:txBody>
      </p:sp>
      <p:sp>
        <p:nvSpPr>
          <p:cNvPr id="3" name="Content Placeholder 2"/>
          <p:cNvSpPr>
            <a:spLocks noGrp="1"/>
          </p:cNvSpPr>
          <p:nvPr>
            <p:ph idx="1"/>
          </p:nvPr>
        </p:nvSpPr>
        <p:spPr/>
        <p:txBody>
          <a:bodyPr/>
          <a:lstStyle/>
          <a:p>
            <a:r>
              <a:rPr lang="en-US" dirty="0" smtClean="0">
                <a:hlinkClick r:id="rId2"/>
              </a:rPr>
              <a:t>www.mrslooney.weebly.com</a:t>
            </a:r>
            <a:endParaRPr lang="en-US" dirty="0" smtClean="0"/>
          </a:p>
          <a:p>
            <a:r>
              <a:rPr lang="en-US" dirty="0" smtClean="0"/>
              <a:t>Check the parent portal frequently!!!!!  This is your life and only your life.  You are responsible for your life.</a:t>
            </a:r>
          </a:p>
          <a:p>
            <a:r>
              <a:rPr lang="en-US" dirty="0" smtClean="0"/>
              <a:t>Fire Drills</a:t>
            </a:r>
            <a:endParaRPr lang="en-US" dirty="0"/>
          </a:p>
        </p:txBody>
      </p:sp>
    </p:spTree>
    <p:extLst>
      <p:ext uri="{BB962C8B-B14F-4D97-AF65-F5344CB8AC3E}">
        <p14:creationId xmlns:p14="http://schemas.microsoft.com/office/powerpoint/2010/main" val="16764399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a:t>
            </a:r>
            <a:endParaRPr lang="en-US" dirty="0"/>
          </a:p>
        </p:txBody>
      </p:sp>
      <p:sp>
        <p:nvSpPr>
          <p:cNvPr id="3" name="Content Placeholder 2"/>
          <p:cNvSpPr>
            <a:spLocks noGrp="1"/>
          </p:cNvSpPr>
          <p:nvPr>
            <p:ph idx="1"/>
          </p:nvPr>
        </p:nvSpPr>
        <p:spPr>
          <a:xfrm>
            <a:off x="119530" y="1510553"/>
            <a:ext cx="9024470" cy="5198035"/>
          </a:xfrm>
        </p:spPr>
        <p:txBody>
          <a:bodyPr/>
          <a:lstStyle/>
          <a:p>
            <a:r>
              <a:rPr lang="en-US" dirty="0" smtClean="0"/>
              <a:t>Walk in hallways silently.</a:t>
            </a:r>
          </a:p>
          <a:p>
            <a:r>
              <a:rPr lang="en-US" dirty="0" smtClean="0"/>
              <a:t>First person out the door is responsible for opening the door all the way and putting down the stopper.</a:t>
            </a:r>
          </a:p>
          <a:p>
            <a:r>
              <a:rPr lang="en-US" dirty="0" smtClean="0"/>
              <a:t>BE ON TIME FOR CLASS!!!!!  ARRIVE BEFORE THE BELL RINGS.  THREE TIMES LATE=DETENTION.</a:t>
            </a:r>
          </a:p>
          <a:p>
            <a:r>
              <a:rPr lang="en-US" dirty="0" smtClean="0"/>
              <a:t>Do NOT pull pages out of your notebook.</a:t>
            </a:r>
          </a:p>
          <a:p>
            <a:r>
              <a:rPr lang="en-US" dirty="0" smtClean="0"/>
              <a:t>Off limits:  teachers’ desks, cabinets, phone.</a:t>
            </a:r>
            <a:endParaRPr lang="en-US" dirty="0"/>
          </a:p>
        </p:txBody>
      </p:sp>
    </p:spTree>
    <p:extLst>
      <p:ext uri="{BB962C8B-B14F-4D97-AF65-F5344CB8AC3E}">
        <p14:creationId xmlns:p14="http://schemas.microsoft.com/office/powerpoint/2010/main" val="1388420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READING EXPECTATIONS:</a:t>
            </a:r>
            <a:endParaRPr lang="en-US" sz="3200" dirty="0"/>
          </a:p>
        </p:txBody>
      </p:sp>
      <p:sp>
        <p:nvSpPr>
          <p:cNvPr id="3" name="Content Placeholder 2"/>
          <p:cNvSpPr>
            <a:spLocks noGrp="1"/>
          </p:cNvSpPr>
          <p:nvPr>
            <p:ph idx="1"/>
          </p:nvPr>
        </p:nvSpPr>
        <p:spPr>
          <a:xfrm>
            <a:off x="77554" y="1452281"/>
            <a:ext cx="9066446" cy="5196543"/>
          </a:xfrm>
        </p:spPr>
        <p:txBody>
          <a:bodyPr>
            <a:normAutofit/>
          </a:bodyPr>
          <a:lstStyle/>
          <a:p>
            <a:r>
              <a:rPr lang="en-US" sz="2400" dirty="0" smtClean="0"/>
              <a:t>Feel welcome to borrow a book from my room.</a:t>
            </a:r>
          </a:p>
          <a:p>
            <a:r>
              <a:rPr lang="en-US" sz="2400" dirty="0" smtClean="0"/>
              <a:t>Sign out the book on a library card.</a:t>
            </a:r>
          </a:p>
          <a:p>
            <a:r>
              <a:rPr lang="en-US" sz="2400" dirty="0" smtClean="0"/>
              <a:t>TAKE VERY GOOD CARE OF THE BOOK OR YOU MAY BE RESPONSIBLE FOR REPLACING THE BOOK!</a:t>
            </a:r>
          </a:p>
          <a:p>
            <a:r>
              <a:rPr lang="en-US" sz="2400" dirty="0" smtClean="0"/>
              <a:t>WHEN RETURNING THE BOOK, BE SURE TO HAVE MRS. LOONEY SIGN THE BOOK BACK IN OR YOU MAY BE RESPONSIBLE  FOR REPLACING THE BOOK! DO NOT TELL ME THAT YOU PUT THE BOOK ON THE SHELF.  I MUST SIGN THE CARD BEFORE AND AFTER YOU TAKE OUT A BOOK</a:t>
            </a:r>
          </a:p>
          <a:p>
            <a:pPr marL="0" indent="0">
              <a:buNone/>
            </a:pPr>
            <a:endParaRPr lang="en-US" dirty="0"/>
          </a:p>
        </p:txBody>
      </p:sp>
    </p:spTree>
    <p:extLst>
      <p:ext uri="{BB962C8B-B14F-4D97-AF65-F5344CB8AC3E}">
        <p14:creationId xmlns:p14="http://schemas.microsoft.com/office/powerpoint/2010/main" val="1533925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u="sng" dirty="0" smtClean="0"/>
              <a:t>I’m in Charge of Celebrations</a:t>
            </a:r>
          </a:p>
          <a:p>
            <a:pPr marL="0" indent="0">
              <a:buNone/>
            </a:pPr>
            <a:r>
              <a:rPr lang="en-US" i="1" dirty="0" smtClean="0"/>
              <a:t>I’m in Charge of Celebrations</a:t>
            </a:r>
            <a:endParaRPr lang="en-US" i="1" dirty="0"/>
          </a:p>
          <a:p>
            <a:pPr marL="0" indent="0">
              <a:buNone/>
            </a:pPr>
            <a:r>
              <a:rPr lang="en-US" dirty="0" smtClean="0"/>
              <a:t>Written by Byrd Baylor</a:t>
            </a:r>
          </a:p>
          <a:p>
            <a:r>
              <a:rPr lang="en-US" dirty="0" smtClean="0"/>
              <a:t>Author’s perspective</a:t>
            </a:r>
          </a:p>
          <a:p>
            <a:r>
              <a:rPr lang="en-US" dirty="0" smtClean="0"/>
              <a:t>Theme</a:t>
            </a:r>
            <a:endParaRPr lang="en-US" dirty="0"/>
          </a:p>
        </p:txBody>
      </p:sp>
    </p:spTree>
    <p:extLst>
      <p:ext uri="{BB962C8B-B14F-4D97-AF65-F5344CB8AC3E}">
        <p14:creationId xmlns:p14="http://schemas.microsoft.com/office/powerpoint/2010/main" val="1299850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Classroom Themes:</a:t>
            </a:r>
            <a:endParaRPr lang="en-US" dirty="0"/>
          </a:p>
        </p:txBody>
      </p:sp>
      <p:sp>
        <p:nvSpPr>
          <p:cNvPr id="3" name="Content Placeholder 2"/>
          <p:cNvSpPr>
            <a:spLocks noGrp="1"/>
          </p:cNvSpPr>
          <p:nvPr>
            <p:ph idx="1"/>
          </p:nvPr>
        </p:nvSpPr>
        <p:spPr/>
        <p:txBody>
          <a:bodyPr>
            <a:normAutofit/>
          </a:bodyPr>
          <a:lstStyle/>
          <a:p>
            <a:r>
              <a:rPr lang="en-US" dirty="0" smtClean="0"/>
              <a:t>All is well.</a:t>
            </a:r>
          </a:p>
          <a:p>
            <a:r>
              <a:rPr lang="en-US" dirty="0" smtClean="0"/>
              <a:t>Wave your flag!</a:t>
            </a:r>
          </a:p>
          <a:p>
            <a:r>
              <a:rPr lang="en-US" dirty="0" smtClean="0"/>
              <a:t>We are in the world to change the world.         </a:t>
            </a:r>
            <a:r>
              <a:rPr lang="en-US" dirty="0"/>
              <a:t> </a:t>
            </a:r>
            <a:r>
              <a:rPr lang="en-US" dirty="0" smtClean="0"/>
              <a:t> 	-</a:t>
            </a:r>
            <a:r>
              <a:rPr lang="en-US" dirty="0" err="1" smtClean="0"/>
              <a:t>Kathe</a:t>
            </a:r>
            <a:r>
              <a:rPr lang="en-US" dirty="0" smtClean="0"/>
              <a:t> Kollwitz</a:t>
            </a:r>
          </a:p>
          <a:p>
            <a:r>
              <a:rPr lang="en-US" dirty="0" smtClean="0"/>
              <a:t>Dream it. Be it. </a:t>
            </a:r>
          </a:p>
        </p:txBody>
      </p:sp>
    </p:spTree>
    <p:extLst>
      <p:ext uri="{BB962C8B-B14F-4D97-AF65-F5344CB8AC3E}">
        <p14:creationId xmlns:p14="http://schemas.microsoft.com/office/powerpoint/2010/main" val="2207805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TARGETS:</a:t>
            </a:r>
            <a:endParaRPr lang="en-US" dirty="0"/>
          </a:p>
        </p:txBody>
      </p:sp>
      <p:sp>
        <p:nvSpPr>
          <p:cNvPr id="3" name="Content Placeholder 2"/>
          <p:cNvSpPr>
            <a:spLocks noGrp="1"/>
          </p:cNvSpPr>
          <p:nvPr>
            <p:ph idx="1"/>
          </p:nvPr>
        </p:nvSpPr>
        <p:spPr/>
        <p:txBody>
          <a:bodyPr/>
          <a:lstStyle/>
          <a:p>
            <a:pPr marL="285750" indent="-285750">
              <a:buFont typeface="Arial"/>
              <a:buChar char="•"/>
            </a:pPr>
            <a:r>
              <a:rPr lang="en-US" dirty="0" smtClean="0"/>
              <a:t>I </a:t>
            </a:r>
            <a:r>
              <a:rPr lang="en-US" dirty="0"/>
              <a:t>can explain what a theme is.</a:t>
            </a:r>
          </a:p>
          <a:p>
            <a:pPr marL="285750" indent="-285750">
              <a:buFont typeface="Arial"/>
              <a:buChar char="•"/>
            </a:pPr>
            <a:r>
              <a:rPr lang="en-US" dirty="0" smtClean="0"/>
              <a:t>I </a:t>
            </a:r>
            <a:r>
              <a:rPr lang="en-US" dirty="0"/>
              <a:t>can create a list of themes found in the song "Wave Your Flag."</a:t>
            </a:r>
          </a:p>
          <a:p>
            <a:endParaRPr lang="en-US" dirty="0"/>
          </a:p>
        </p:txBody>
      </p:sp>
    </p:spTree>
    <p:extLst>
      <p:ext uri="{BB962C8B-B14F-4D97-AF65-F5344CB8AC3E}">
        <p14:creationId xmlns:p14="http://schemas.microsoft.com/office/powerpoint/2010/main" val="1691538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a:t>
            </a:r>
            <a:endParaRPr lang="en-US" dirty="0"/>
          </a:p>
        </p:txBody>
      </p:sp>
      <p:sp>
        <p:nvSpPr>
          <p:cNvPr id="3" name="Content Placeholder 2"/>
          <p:cNvSpPr>
            <a:spLocks noGrp="1"/>
          </p:cNvSpPr>
          <p:nvPr>
            <p:ph idx="1"/>
          </p:nvPr>
        </p:nvSpPr>
        <p:spPr/>
        <p:txBody>
          <a:bodyPr/>
          <a:lstStyle/>
          <a:p>
            <a:r>
              <a:rPr lang="en-US" dirty="0" smtClean="0"/>
              <a:t>“A theme is a lesson or message that an author wants readers to understand.  Paying attention to main events and details- such as how characters act, treat others, or respond to challenges- can help you figure out the themes of stories and plays,” page 69, Curriculum Associates, 2014.</a:t>
            </a:r>
          </a:p>
          <a:p>
            <a:r>
              <a:rPr lang="en-US" dirty="0" smtClean="0"/>
              <a:t>We will have several themes that will guide our learning this year.</a:t>
            </a:r>
          </a:p>
        </p:txBody>
      </p:sp>
    </p:spTree>
    <p:extLst>
      <p:ext uri="{BB962C8B-B14F-4D97-AF65-F5344CB8AC3E}">
        <p14:creationId xmlns:p14="http://schemas.microsoft.com/office/powerpoint/2010/main" val="2378070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r>
              <a:rPr lang="en-US" dirty="0" smtClean="0"/>
              <a:t>“</a:t>
            </a:r>
            <a:r>
              <a:rPr lang="en-US" dirty="0" err="1" smtClean="0"/>
              <a:t>Here.</a:t>
            </a:r>
            <a:r>
              <a:rPr lang="en-US" dirty="0" smtClean="0"/>
              <a:t>”</a:t>
            </a:r>
          </a:p>
          <a:p>
            <a:r>
              <a:rPr lang="en-US" dirty="0" smtClean="0"/>
              <a:t>“</a:t>
            </a:r>
            <a:r>
              <a:rPr lang="en-US" dirty="0" err="1" smtClean="0"/>
              <a:t>Presente</a:t>
            </a:r>
            <a:r>
              <a:rPr lang="en-US" dirty="0" smtClean="0"/>
              <a:t>.”</a:t>
            </a:r>
          </a:p>
          <a:p>
            <a:r>
              <a:rPr lang="en-US" dirty="0" smtClean="0"/>
              <a:t>“</a:t>
            </a:r>
            <a:r>
              <a:rPr lang="en-US" dirty="0" err="1" smtClean="0"/>
              <a:t>Nipo</a:t>
            </a:r>
            <a:r>
              <a:rPr lang="en-US" dirty="0" smtClean="0"/>
              <a:t>.”</a:t>
            </a:r>
          </a:p>
          <a:p>
            <a:r>
              <a:rPr lang="en-US" dirty="0" smtClean="0"/>
              <a:t>Absent:  “</a:t>
            </a:r>
            <a:r>
              <a:rPr lang="en-US" dirty="0" err="1" smtClean="0"/>
              <a:t>Hayupo</a:t>
            </a:r>
            <a:r>
              <a:rPr lang="en-US" dirty="0" smtClean="0"/>
              <a:t>.”</a:t>
            </a:r>
            <a:endParaRPr lang="en-US" dirty="0"/>
          </a:p>
        </p:txBody>
      </p:sp>
    </p:spTree>
    <p:extLst>
      <p:ext uri="{BB962C8B-B14F-4D97-AF65-F5344CB8AC3E}">
        <p14:creationId xmlns:p14="http://schemas.microsoft.com/office/powerpoint/2010/main" val="920801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92162" y="1761565"/>
            <a:ext cx="7570787" cy="3231359"/>
          </a:xfrm>
        </p:spPr>
        <p:txBody>
          <a:bodyPr>
            <a:normAutofit/>
          </a:bodyPr>
          <a:lstStyle/>
          <a:p>
            <a:r>
              <a:rPr lang="en-US" sz="4000" dirty="0" err="1" smtClean="0"/>
              <a:t>Habari</a:t>
            </a:r>
            <a:r>
              <a:rPr lang="en-US" sz="4000" dirty="0" smtClean="0"/>
              <a:t> </a:t>
            </a:r>
            <a:r>
              <a:rPr lang="en-US" sz="4000" dirty="0" err="1" smtClean="0"/>
              <a:t>za</a:t>
            </a:r>
            <a:r>
              <a:rPr lang="en-US" sz="4000" dirty="0" smtClean="0"/>
              <a:t> </a:t>
            </a:r>
            <a:r>
              <a:rPr lang="en-US" sz="4000" dirty="0" err="1" smtClean="0"/>
              <a:t>asubuhi</a:t>
            </a:r>
            <a:r>
              <a:rPr lang="en-US" sz="4000" dirty="0" smtClean="0"/>
              <a:t>?</a:t>
            </a:r>
          </a:p>
          <a:p>
            <a:pPr lvl="2"/>
            <a:r>
              <a:rPr lang="en-US" sz="4000" dirty="0" err="1" smtClean="0"/>
              <a:t>Nzuri</a:t>
            </a:r>
            <a:r>
              <a:rPr lang="en-US" sz="4000" dirty="0" smtClean="0"/>
              <a:t>, </a:t>
            </a:r>
            <a:r>
              <a:rPr lang="en-US" sz="4000" dirty="0" err="1" smtClean="0"/>
              <a:t>tu.</a:t>
            </a:r>
            <a:endParaRPr lang="en-US" sz="4000" dirty="0" smtClean="0"/>
          </a:p>
          <a:p>
            <a:pPr lvl="2"/>
            <a:r>
              <a:rPr lang="en-US" sz="4000" dirty="0" err="1" smtClean="0"/>
              <a:t>Salama</a:t>
            </a:r>
            <a:r>
              <a:rPr lang="en-US" sz="4000" dirty="0" smtClean="0"/>
              <a:t>.</a:t>
            </a:r>
          </a:p>
          <a:p>
            <a:pPr lvl="2"/>
            <a:r>
              <a:rPr lang="en-US" sz="4000" dirty="0" err="1" smtClean="0"/>
              <a:t>Salama</a:t>
            </a:r>
            <a:r>
              <a:rPr lang="en-US" sz="4000" dirty="0" smtClean="0"/>
              <a:t>.  Na </a:t>
            </a:r>
            <a:r>
              <a:rPr lang="en-US" sz="4000" dirty="0" err="1" smtClean="0"/>
              <a:t>wewe</a:t>
            </a:r>
            <a:r>
              <a:rPr lang="en-US" sz="4000" dirty="0" smtClean="0"/>
              <a:t>, je?</a:t>
            </a:r>
          </a:p>
          <a:p>
            <a:pPr marL="685800" lvl="2" indent="0">
              <a:buNone/>
            </a:pPr>
            <a:endParaRPr lang="en-US" dirty="0"/>
          </a:p>
        </p:txBody>
      </p:sp>
    </p:spTree>
    <p:extLst>
      <p:ext uri="{BB962C8B-B14F-4D97-AF65-F5344CB8AC3E}">
        <p14:creationId xmlns:p14="http://schemas.microsoft.com/office/powerpoint/2010/main" val="22166324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sz="4000" dirty="0" smtClean="0"/>
              <a:t>I can </a:t>
            </a:r>
            <a:r>
              <a:rPr lang="en-US" sz="4000" dirty="0"/>
              <a:t>write a heading using the </a:t>
            </a:r>
            <a:r>
              <a:rPr lang="en-US" sz="4000" b="1" dirty="0"/>
              <a:t>MLA format</a:t>
            </a:r>
            <a:r>
              <a:rPr lang="en-US" sz="4000" dirty="0"/>
              <a:t>.</a:t>
            </a:r>
          </a:p>
          <a:p>
            <a:endParaRPr lang="en-US" dirty="0"/>
          </a:p>
        </p:txBody>
      </p:sp>
    </p:spTree>
    <p:extLst>
      <p:ext uri="{BB962C8B-B14F-4D97-AF65-F5344CB8AC3E}">
        <p14:creationId xmlns:p14="http://schemas.microsoft.com/office/powerpoint/2010/main" val="1729107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94235" y="1452283"/>
            <a:ext cx="8830235" cy="4598894"/>
          </a:xfrm>
        </p:spPr>
        <p:txBody>
          <a:bodyPr>
            <a:normAutofit/>
          </a:bodyPr>
          <a:lstStyle/>
          <a:p>
            <a:pPr marL="0" indent="0" algn="ctr">
              <a:buNone/>
            </a:pPr>
            <a:r>
              <a:rPr lang="en-US" sz="7200" dirty="0" smtClean="0"/>
              <a:t>Mrs. Looney</a:t>
            </a:r>
          </a:p>
          <a:p>
            <a:pPr marL="0" indent="0">
              <a:buNone/>
            </a:pPr>
            <a:endParaRPr lang="en-US" sz="4000" dirty="0" smtClean="0"/>
          </a:p>
          <a:p>
            <a:pPr marL="0" indent="0">
              <a:buNone/>
            </a:pPr>
            <a:endParaRPr lang="en-US" sz="4000" dirty="0"/>
          </a:p>
        </p:txBody>
      </p:sp>
    </p:spTree>
    <p:extLst>
      <p:ext uri="{BB962C8B-B14F-4D97-AF65-F5344CB8AC3E}">
        <p14:creationId xmlns:p14="http://schemas.microsoft.com/office/powerpoint/2010/main" val="36013514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99800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Should Have</a:t>
            </a:r>
            <a:br>
              <a:rPr lang="en-US" dirty="0" smtClean="0"/>
            </a:br>
            <a:r>
              <a:rPr lang="en-US" dirty="0" smtClean="0"/>
              <a:t>Been There”</a:t>
            </a:r>
            <a:endParaRPr lang="en-US" dirty="0"/>
          </a:p>
        </p:txBody>
      </p:sp>
      <p:sp>
        <p:nvSpPr>
          <p:cNvPr id="3" name="Content Placeholder 2"/>
          <p:cNvSpPr>
            <a:spLocks noGrp="1"/>
          </p:cNvSpPr>
          <p:nvPr>
            <p:ph idx="1"/>
          </p:nvPr>
        </p:nvSpPr>
        <p:spPr/>
        <p:txBody>
          <a:bodyPr>
            <a:normAutofit lnSpcReduction="10000"/>
          </a:bodyPr>
          <a:lstStyle/>
          <a:p>
            <a:pPr marL="342900" lvl="1" indent="-342900">
              <a:spcBef>
                <a:spcPts val="2400"/>
              </a:spcBef>
              <a:buClr>
                <a:schemeClr val="accent1">
                  <a:lumMod val="60000"/>
                  <a:lumOff val="40000"/>
                </a:schemeClr>
              </a:buClr>
            </a:pPr>
            <a:r>
              <a:rPr lang="en-US" sz="3600" dirty="0" smtClean="0"/>
              <a:t>Don’t miss out on all the fun we will have this year.  If you don’t do your work, you will miss out.</a:t>
            </a:r>
          </a:p>
          <a:p>
            <a:pPr marL="342900" lvl="1" indent="-342900">
              <a:spcBef>
                <a:spcPts val="2400"/>
              </a:spcBef>
              <a:buClr>
                <a:schemeClr val="accent1">
                  <a:lumMod val="60000"/>
                  <a:lumOff val="40000"/>
                </a:schemeClr>
              </a:buClr>
            </a:pPr>
            <a:r>
              <a:rPr lang="en-US" sz="3600" dirty="0" smtClean="0"/>
              <a:t>This is going to be the best year of your life.</a:t>
            </a:r>
          </a:p>
          <a:p>
            <a:pPr marL="342900" lvl="1" indent="-342900">
              <a:spcBef>
                <a:spcPts val="2400"/>
              </a:spcBef>
              <a:buClr>
                <a:schemeClr val="accent1">
                  <a:lumMod val="60000"/>
                  <a:lumOff val="40000"/>
                </a:schemeClr>
              </a:buClr>
            </a:pPr>
            <a:r>
              <a:rPr lang="en-US" sz="3600" dirty="0" smtClean="0"/>
              <a:t>Play </a:t>
            </a:r>
            <a:r>
              <a:rPr lang="en-US" sz="3600" dirty="0"/>
              <a:t>Bill Harley’s “You Should Have Been There.”</a:t>
            </a:r>
          </a:p>
          <a:p>
            <a:endParaRPr lang="en-US" dirty="0"/>
          </a:p>
        </p:txBody>
      </p:sp>
    </p:spTree>
    <p:extLst>
      <p:ext uri="{BB962C8B-B14F-4D97-AF65-F5344CB8AC3E}">
        <p14:creationId xmlns:p14="http://schemas.microsoft.com/office/powerpoint/2010/main" val="39680684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Alliteration</a:t>
            </a:r>
            <a:endParaRPr lang="en-US" dirty="0"/>
          </a:p>
        </p:txBody>
      </p:sp>
      <p:sp>
        <p:nvSpPr>
          <p:cNvPr id="3" name="Content Placeholder 2"/>
          <p:cNvSpPr>
            <a:spLocks noGrp="1"/>
          </p:cNvSpPr>
          <p:nvPr>
            <p:ph idx="1"/>
          </p:nvPr>
        </p:nvSpPr>
        <p:spPr>
          <a:xfrm>
            <a:off x="0" y="1761565"/>
            <a:ext cx="9144000" cy="4289611"/>
          </a:xfrm>
        </p:spPr>
        <p:txBody>
          <a:bodyPr>
            <a:normAutofit/>
          </a:bodyPr>
          <a:lstStyle/>
          <a:p>
            <a:r>
              <a:rPr lang="en-US" sz="4000" dirty="0" smtClean="0"/>
              <a:t>Write a silly sentence using alliteration.</a:t>
            </a:r>
          </a:p>
          <a:p>
            <a:r>
              <a:rPr lang="en-US" sz="4000" dirty="0" smtClean="0"/>
              <a:t>How many parts of speech do you remember? Label as many parts of speech as you remember.</a:t>
            </a:r>
            <a:endParaRPr lang="en-US" sz="4000" dirty="0"/>
          </a:p>
        </p:txBody>
      </p:sp>
    </p:spTree>
    <p:extLst>
      <p:ext uri="{BB962C8B-B14F-4D97-AF65-F5344CB8AC3E}">
        <p14:creationId xmlns:p14="http://schemas.microsoft.com/office/powerpoint/2010/main" val="5015939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016382" y="1716016"/>
            <a:ext cx="5070036" cy="5070484"/>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ln>
                <a:solidFill>
                  <a:srgbClr val="660066"/>
                </a:solidFill>
              </a:ln>
              <a:solidFill>
                <a:schemeClr val="tx1">
                  <a:lumMod val="95000"/>
                  <a:lumOff val="5000"/>
                </a:schemeClr>
              </a:solidFill>
            </a:endParaRPr>
          </a:p>
          <a:p>
            <a:pPr algn="ctr"/>
            <a:endParaRPr lang="en-US" dirty="0" smtClean="0">
              <a:ln>
                <a:solidFill>
                  <a:srgbClr val="660066"/>
                </a:solidFill>
              </a:ln>
              <a:solidFill>
                <a:schemeClr val="tx1">
                  <a:lumMod val="95000"/>
                  <a:lumOff val="5000"/>
                </a:schemeClr>
              </a:solidFill>
            </a:endParaRPr>
          </a:p>
          <a:p>
            <a:pPr algn="ctr"/>
            <a:endParaRPr lang="en-US" dirty="0">
              <a:ln>
                <a:solidFill>
                  <a:srgbClr val="660066"/>
                </a:solidFill>
              </a:ln>
              <a:solidFill>
                <a:schemeClr val="tx1">
                  <a:lumMod val="95000"/>
                  <a:lumOff val="5000"/>
                </a:schemeClr>
              </a:solidFill>
            </a:endParaRPr>
          </a:p>
          <a:p>
            <a:pPr algn="ctr"/>
            <a:endParaRPr lang="en-US" dirty="0" smtClean="0">
              <a:ln>
                <a:solidFill>
                  <a:srgbClr val="660066"/>
                </a:solidFill>
              </a:ln>
              <a:solidFill>
                <a:schemeClr val="tx1">
                  <a:lumMod val="95000"/>
                  <a:lumOff val="5000"/>
                </a:schemeClr>
              </a:solidFill>
            </a:endParaRPr>
          </a:p>
          <a:p>
            <a:pPr algn="ctr"/>
            <a:endParaRPr lang="en-US" dirty="0">
              <a:ln>
                <a:solidFill>
                  <a:srgbClr val="660066"/>
                </a:solidFill>
              </a:ln>
              <a:solidFill>
                <a:schemeClr val="tx1">
                  <a:lumMod val="95000"/>
                  <a:lumOff val="5000"/>
                </a:schemeClr>
              </a:solidFill>
            </a:endParaRPr>
          </a:p>
          <a:p>
            <a:pPr algn="ctr"/>
            <a:endParaRPr lang="en-US" dirty="0" smtClean="0">
              <a:ln>
                <a:solidFill>
                  <a:srgbClr val="660066"/>
                </a:solidFill>
              </a:ln>
              <a:solidFill>
                <a:schemeClr val="tx1">
                  <a:lumMod val="95000"/>
                  <a:lumOff val="5000"/>
                </a:schemeClr>
              </a:solidFill>
            </a:endParaRPr>
          </a:p>
          <a:p>
            <a:pPr algn="ctr"/>
            <a:endParaRPr lang="en-US" dirty="0">
              <a:ln>
                <a:solidFill>
                  <a:srgbClr val="660066"/>
                </a:solidFill>
              </a:ln>
              <a:solidFill>
                <a:schemeClr val="tx1">
                  <a:lumMod val="95000"/>
                  <a:lumOff val="5000"/>
                </a:schemeClr>
              </a:solidFill>
            </a:endParaRPr>
          </a:p>
        </p:txBody>
      </p:sp>
      <p:sp>
        <p:nvSpPr>
          <p:cNvPr id="6" name="TextBox 5"/>
          <p:cNvSpPr txBox="1"/>
          <p:nvPr/>
        </p:nvSpPr>
        <p:spPr>
          <a:xfrm>
            <a:off x="3160290" y="2732604"/>
            <a:ext cx="3043961" cy="646331"/>
          </a:xfrm>
          <a:prstGeom prst="rect">
            <a:avLst/>
          </a:prstGeom>
          <a:noFill/>
        </p:spPr>
        <p:txBody>
          <a:bodyPr wrap="square" rtlCol="0">
            <a:spAutoFit/>
          </a:bodyPr>
          <a:lstStyle/>
          <a:p>
            <a:r>
              <a:rPr lang="en-US" sz="3600" dirty="0" smtClean="0"/>
              <a:t>Social Studies</a:t>
            </a:r>
            <a:endParaRPr lang="en-US" dirty="0"/>
          </a:p>
        </p:txBody>
      </p:sp>
      <p:sp>
        <p:nvSpPr>
          <p:cNvPr id="7" name="TextBox 6"/>
          <p:cNvSpPr txBox="1"/>
          <p:nvPr/>
        </p:nvSpPr>
        <p:spPr>
          <a:xfrm>
            <a:off x="2249041" y="4702076"/>
            <a:ext cx="2132711" cy="646331"/>
          </a:xfrm>
          <a:prstGeom prst="rect">
            <a:avLst/>
          </a:prstGeom>
          <a:noFill/>
        </p:spPr>
        <p:txBody>
          <a:bodyPr wrap="square" rtlCol="0">
            <a:spAutoFit/>
          </a:bodyPr>
          <a:lstStyle/>
          <a:p>
            <a:r>
              <a:rPr lang="en-US" sz="3600" dirty="0" smtClean="0"/>
              <a:t>Reading</a:t>
            </a:r>
            <a:endParaRPr lang="en-US" sz="3600" dirty="0"/>
          </a:p>
        </p:txBody>
      </p:sp>
      <p:sp>
        <p:nvSpPr>
          <p:cNvPr id="8" name="TextBox 7"/>
          <p:cNvSpPr txBox="1"/>
          <p:nvPr/>
        </p:nvSpPr>
        <p:spPr>
          <a:xfrm>
            <a:off x="5293000" y="4750553"/>
            <a:ext cx="1793418" cy="646331"/>
          </a:xfrm>
          <a:prstGeom prst="rect">
            <a:avLst/>
          </a:prstGeom>
          <a:noFill/>
        </p:spPr>
        <p:txBody>
          <a:bodyPr wrap="square" rtlCol="0">
            <a:spAutoFit/>
          </a:bodyPr>
          <a:lstStyle/>
          <a:p>
            <a:r>
              <a:rPr lang="en-US" sz="3600" dirty="0" smtClean="0"/>
              <a:t>Writing</a:t>
            </a:r>
            <a:endParaRPr lang="en-US" sz="3600" dirty="0"/>
          </a:p>
        </p:txBody>
      </p:sp>
      <p:cxnSp>
        <p:nvCxnSpPr>
          <p:cNvPr id="10" name="Straight Arrow Connector 9"/>
          <p:cNvCxnSpPr/>
          <p:nvPr/>
        </p:nvCxnSpPr>
        <p:spPr>
          <a:xfrm flipV="1">
            <a:off x="2646501" y="3378935"/>
            <a:ext cx="668896" cy="1323141"/>
          </a:xfrm>
          <a:prstGeom prst="straightConnector1">
            <a:avLst/>
          </a:prstGeom>
          <a:ln>
            <a:solidFill>
              <a:schemeClr val="tx1">
                <a:lumMod val="95000"/>
                <a:lumOff val="5000"/>
                <a:alpha val="50000"/>
              </a:schemeClr>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3092431" y="3451420"/>
            <a:ext cx="620426" cy="1250656"/>
          </a:xfrm>
          <a:prstGeom prst="straightConnector1">
            <a:avLst/>
          </a:prstGeom>
          <a:ln>
            <a:solidFill>
              <a:schemeClr val="tx1">
                <a:lumMod val="95000"/>
                <a:lumOff val="5000"/>
                <a:alpha val="50000"/>
              </a:schemeClr>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H="1" flipV="1">
            <a:off x="5215449" y="3451420"/>
            <a:ext cx="387765" cy="1250656"/>
          </a:xfrm>
          <a:prstGeom prst="straightConnector1">
            <a:avLst/>
          </a:prstGeom>
          <a:ln>
            <a:solidFill>
              <a:schemeClr val="tx1">
                <a:lumMod val="95000"/>
                <a:lumOff val="5000"/>
                <a:alpha val="50000"/>
              </a:schemeClr>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H="1" flipV="1">
            <a:off x="5603214" y="3378935"/>
            <a:ext cx="358684" cy="1323141"/>
          </a:xfrm>
          <a:prstGeom prst="straightConnector1">
            <a:avLst/>
          </a:prstGeom>
          <a:ln>
            <a:solidFill>
              <a:schemeClr val="tx1">
                <a:lumMod val="95000"/>
                <a:lumOff val="5000"/>
                <a:alpha val="50000"/>
              </a:schemeClr>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3945516" y="5073719"/>
            <a:ext cx="1434733" cy="9693"/>
          </a:xfrm>
          <a:prstGeom prst="straightConnector1">
            <a:avLst/>
          </a:prstGeom>
          <a:ln>
            <a:solidFill>
              <a:schemeClr val="tx1">
                <a:lumMod val="95000"/>
                <a:lumOff val="5000"/>
                <a:alpha val="50000"/>
              </a:schemeClr>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flipV="1">
            <a:off x="3945516" y="5335481"/>
            <a:ext cx="1434733" cy="12926"/>
          </a:xfrm>
          <a:prstGeom prst="straightConnector1">
            <a:avLst/>
          </a:prstGeom>
          <a:ln>
            <a:solidFill>
              <a:schemeClr val="tx1">
                <a:lumMod val="95000"/>
                <a:lumOff val="5000"/>
                <a:alpha val="50000"/>
              </a:schemeClr>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0" y="504140"/>
            <a:ext cx="8860303" cy="707886"/>
          </a:xfrm>
          <a:prstGeom prst="rect">
            <a:avLst/>
          </a:prstGeom>
          <a:noFill/>
        </p:spPr>
        <p:txBody>
          <a:bodyPr wrap="square" rtlCol="0">
            <a:spAutoFit/>
          </a:bodyPr>
          <a:lstStyle/>
          <a:p>
            <a:r>
              <a:rPr lang="en-US" sz="4000" dirty="0" smtClean="0"/>
              <a:t>How are these subjects interconnected?</a:t>
            </a:r>
            <a:endParaRPr lang="en-US" sz="4000" dirty="0"/>
          </a:p>
        </p:txBody>
      </p:sp>
    </p:spTree>
    <p:extLst>
      <p:ext uri="{BB962C8B-B14F-4D97-AF65-F5344CB8AC3E}">
        <p14:creationId xmlns:p14="http://schemas.microsoft.com/office/powerpoint/2010/main" val="3490826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Detective</a:t>
            </a:r>
            <a:endParaRPr lang="en-US" dirty="0"/>
          </a:p>
        </p:txBody>
      </p:sp>
      <p:sp>
        <p:nvSpPr>
          <p:cNvPr id="3" name="Content Placeholder 2"/>
          <p:cNvSpPr>
            <a:spLocks noGrp="1"/>
          </p:cNvSpPr>
          <p:nvPr>
            <p:ph idx="1"/>
          </p:nvPr>
        </p:nvSpPr>
        <p:spPr/>
        <p:txBody>
          <a:bodyPr/>
          <a:lstStyle/>
          <a:p>
            <a:r>
              <a:rPr lang="en-US" dirty="0" smtClean="0"/>
              <a:t>What does the video really mean?</a:t>
            </a:r>
          </a:p>
          <a:p>
            <a:r>
              <a:rPr lang="en-US" dirty="0" smtClean="0"/>
              <a:t>The title K’NAAN’s video is “</a:t>
            </a:r>
            <a:r>
              <a:rPr lang="en-US" dirty="0" err="1" smtClean="0"/>
              <a:t>Wavin</a:t>
            </a:r>
            <a:r>
              <a:rPr lang="en-US" dirty="0" smtClean="0"/>
              <a:t>’ Flag.”</a:t>
            </a:r>
          </a:p>
          <a:p>
            <a:r>
              <a:rPr lang="en-US" dirty="0" smtClean="0"/>
              <a:t>In your notebook, jot down two predictions about this video.</a:t>
            </a:r>
            <a:endParaRPr lang="en-US" dirty="0"/>
          </a:p>
        </p:txBody>
      </p:sp>
    </p:spTree>
    <p:extLst>
      <p:ext uri="{BB962C8B-B14F-4D97-AF65-F5344CB8AC3E}">
        <p14:creationId xmlns:p14="http://schemas.microsoft.com/office/powerpoint/2010/main" val="3885553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43338"/>
            <a:ext cx="9144000" cy="908943"/>
          </a:xfrm>
        </p:spPr>
        <p:txBody>
          <a:bodyPr/>
          <a:lstStyle/>
          <a:p>
            <a:r>
              <a:rPr lang="en-US" sz="2400" dirty="0"/>
              <a:t>As you watch the video, </a:t>
            </a:r>
            <a:r>
              <a:rPr lang="en-US" sz="2400" dirty="0" smtClean="0"/>
              <a:t/>
            </a:r>
            <a:br>
              <a:rPr lang="en-US" sz="2400" dirty="0" smtClean="0"/>
            </a:br>
            <a:r>
              <a:rPr lang="en-US" sz="2400" dirty="0" smtClean="0"/>
              <a:t>determine </a:t>
            </a:r>
            <a:r>
              <a:rPr lang="en-US" sz="2400" dirty="0"/>
              <a:t>the message K'NAAN is trying to get across to us</a:t>
            </a:r>
            <a:r>
              <a:rPr lang="en-US" sz="2400" dirty="0" smtClean="0"/>
              <a:t>.</a:t>
            </a:r>
            <a:r>
              <a:rPr lang="en-US" sz="2400" dirty="0"/>
              <a:t/>
            </a:r>
            <a:br>
              <a:rPr lang="en-US" sz="2400" dirty="0"/>
            </a:br>
            <a:endParaRPr lang="en-US" sz="2400" dirty="0"/>
          </a:p>
        </p:txBody>
      </p:sp>
      <p:sp>
        <p:nvSpPr>
          <p:cNvPr id="3" name="Content Placeholder 2"/>
          <p:cNvSpPr>
            <a:spLocks noGrp="1"/>
          </p:cNvSpPr>
          <p:nvPr>
            <p:ph idx="1"/>
          </p:nvPr>
        </p:nvSpPr>
        <p:spPr>
          <a:xfrm>
            <a:off x="278296" y="1452281"/>
            <a:ext cx="8733182" cy="4598895"/>
          </a:xfrm>
        </p:spPr>
        <p:txBody>
          <a:bodyPr/>
          <a:lstStyle/>
          <a:p>
            <a:pPr marL="0" indent="0" algn="ctr">
              <a:buNone/>
            </a:pPr>
            <a:endParaRPr lang="en-US" dirty="0" smtClean="0">
              <a:hlinkClick r:id="rId2"/>
            </a:endParaRPr>
          </a:p>
          <a:p>
            <a:pPr marL="0" indent="0" algn="ctr">
              <a:buNone/>
            </a:pPr>
            <a:r>
              <a:rPr lang="en-US" dirty="0" smtClean="0">
                <a:hlinkClick r:id="rId2"/>
              </a:rPr>
              <a:t>Jot down your ideas.</a:t>
            </a:r>
          </a:p>
          <a:p>
            <a:pPr marL="0" indent="0" algn="ctr">
              <a:buNone/>
            </a:pPr>
            <a:r>
              <a:rPr lang="en-US" dirty="0" smtClean="0">
                <a:hlinkClick r:id="rId2"/>
              </a:rPr>
              <a:t>K’NAAN</a:t>
            </a:r>
          </a:p>
          <a:p>
            <a:pPr marL="0" indent="0" algn="ctr">
              <a:buNone/>
            </a:pPr>
            <a:r>
              <a:rPr lang="en-US" dirty="0" smtClean="0">
                <a:hlinkClick r:id="rId2"/>
              </a:rPr>
              <a:t>“</a:t>
            </a:r>
            <a:r>
              <a:rPr lang="en-US" dirty="0" err="1" smtClean="0">
                <a:hlinkClick r:id="rId2"/>
              </a:rPr>
              <a:t>Wavin</a:t>
            </a:r>
            <a:r>
              <a:rPr lang="en-US" dirty="0" smtClean="0">
                <a:hlinkClick r:id="rId2"/>
              </a:rPr>
              <a:t>’ Flag”</a:t>
            </a:r>
          </a:p>
          <a:p>
            <a:endParaRPr lang="en-US" dirty="0">
              <a:hlinkClick r:id="rId2"/>
            </a:endParaRPr>
          </a:p>
          <a:p>
            <a:pPr marL="0" indent="0" algn="ctr">
              <a:buNone/>
            </a:pPr>
            <a:r>
              <a:rPr lang="en-US" dirty="0" smtClean="0">
                <a:hlinkClick r:id="rId2"/>
              </a:rPr>
              <a:t>https://youtu.be/WTJSt4wP2ME</a:t>
            </a:r>
            <a:endParaRPr lang="en-US" dirty="0"/>
          </a:p>
        </p:txBody>
      </p:sp>
    </p:spTree>
    <p:extLst>
      <p:ext uri="{BB962C8B-B14F-4D97-AF65-F5344CB8AC3E}">
        <p14:creationId xmlns:p14="http://schemas.microsoft.com/office/powerpoint/2010/main" val="3006883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a:xfrm>
            <a:off x="0" y="1761565"/>
            <a:ext cx="9144000" cy="5096435"/>
          </a:xfrm>
        </p:spPr>
        <p:txBody>
          <a:bodyPr>
            <a:noAutofit/>
          </a:bodyPr>
          <a:lstStyle/>
          <a:p>
            <a:pPr>
              <a:buFont typeface="Wingdings" charset="2"/>
              <a:buChar char="u"/>
            </a:pPr>
            <a:r>
              <a:rPr lang="en-US" sz="3600" dirty="0" smtClean="0"/>
              <a:t>Play name game using adjectives. Students will also use alliterations.</a:t>
            </a:r>
          </a:p>
          <a:p>
            <a:pPr lvl="1"/>
            <a:r>
              <a:rPr lang="en-US" sz="3600" dirty="0" smtClean="0"/>
              <a:t>“</a:t>
            </a:r>
            <a:r>
              <a:rPr lang="en-US" sz="3600" dirty="0" smtClean="0"/>
              <a:t>My name is Mrs. Looney and I am lovely</a:t>
            </a:r>
            <a:r>
              <a:rPr lang="en-US" sz="3600" dirty="0" smtClean="0"/>
              <a:t>.”</a:t>
            </a:r>
          </a:p>
          <a:p>
            <a:pPr lvl="1"/>
            <a:r>
              <a:rPr lang="en-US" sz="3600" dirty="0" smtClean="0"/>
              <a:t>“My name is Lisa Looney and I loathe loud lizards.”</a:t>
            </a:r>
            <a:endParaRPr lang="en-US" sz="3600" dirty="0" smtClean="0"/>
          </a:p>
          <a:p>
            <a:pPr lvl="1"/>
            <a:r>
              <a:rPr lang="en-US" sz="3600" dirty="0" smtClean="0"/>
              <a:t>Students might need to use dictionary to find an adjective that begins with the first letter of the student’s name.</a:t>
            </a:r>
            <a:endParaRPr lang="en-US" sz="3600" dirty="0"/>
          </a:p>
          <a:p>
            <a:pPr marL="349250" lvl="1" indent="0">
              <a:buNone/>
            </a:pPr>
            <a:endParaRPr lang="en-US" sz="3600" dirty="0" smtClean="0"/>
          </a:p>
        </p:txBody>
      </p:sp>
    </p:spTree>
    <p:extLst>
      <p:ext uri="{BB962C8B-B14F-4D97-AF65-F5344CB8AC3E}">
        <p14:creationId xmlns:p14="http://schemas.microsoft.com/office/powerpoint/2010/main" val="1334904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5373" y="18632"/>
            <a:ext cx="8978627" cy="3170099"/>
          </a:xfrm>
          <a:prstGeom prst="rect">
            <a:avLst/>
          </a:prstGeom>
        </p:spPr>
        <p:txBody>
          <a:bodyPr wrap="square">
            <a:spAutoFit/>
          </a:bodyPr>
          <a:lstStyle/>
          <a:p>
            <a:r>
              <a:rPr lang="en-US" sz="4000" b="1" dirty="0" smtClean="0"/>
              <a:t>LEARNING TARGETS:</a:t>
            </a:r>
          </a:p>
          <a:p>
            <a:pPr marL="857250" indent="-857250">
              <a:buFont typeface="Arial"/>
              <a:buChar char="•"/>
            </a:pPr>
            <a:endParaRPr lang="en-US" sz="4000" dirty="0"/>
          </a:p>
          <a:p>
            <a:pPr marL="857250" indent="-857250">
              <a:buFont typeface="Arial"/>
              <a:buChar char="•"/>
            </a:pPr>
            <a:r>
              <a:rPr lang="en-US" sz="4000" dirty="0" smtClean="0"/>
              <a:t>I can define the word "alliteration.”</a:t>
            </a:r>
          </a:p>
          <a:p>
            <a:endParaRPr lang="en-US" sz="4000" dirty="0" smtClean="0"/>
          </a:p>
          <a:p>
            <a:pPr marL="857250" indent="-857250">
              <a:buFont typeface="Arial"/>
              <a:buChar char="•"/>
            </a:pPr>
            <a:r>
              <a:rPr lang="en-US" sz="4000" dirty="0" smtClean="0"/>
              <a:t>I can use alliteration in a sentence.</a:t>
            </a:r>
            <a:endParaRPr lang="en-US" sz="4000" dirty="0"/>
          </a:p>
        </p:txBody>
      </p:sp>
    </p:spTree>
    <p:extLst>
      <p:ext uri="{BB962C8B-B14F-4D97-AF65-F5344CB8AC3E}">
        <p14:creationId xmlns:p14="http://schemas.microsoft.com/office/powerpoint/2010/main" val="3513221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0434" y="229336"/>
            <a:ext cx="8572913" cy="5632312"/>
          </a:xfrm>
          <a:prstGeom prst="rect">
            <a:avLst/>
          </a:prstGeom>
          <a:noFill/>
        </p:spPr>
        <p:txBody>
          <a:bodyPr wrap="square" rtlCol="0">
            <a:spAutoFit/>
          </a:bodyPr>
          <a:lstStyle/>
          <a:p>
            <a:r>
              <a:rPr lang="en-US" sz="3600" dirty="0"/>
              <a:t>According to the </a:t>
            </a:r>
            <a:endParaRPr lang="en-US" sz="3600" dirty="0" smtClean="0"/>
          </a:p>
          <a:p>
            <a:r>
              <a:rPr lang="en-US" sz="3600" dirty="0" smtClean="0"/>
              <a:t>Merriam</a:t>
            </a:r>
            <a:r>
              <a:rPr lang="en-US" sz="3600" dirty="0"/>
              <a:t>-Webster dictionary, </a:t>
            </a:r>
            <a:endParaRPr lang="en-US" sz="3600" dirty="0" smtClean="0"/>
          </a:p>
          <a:p>
            <a:endParaRPr lang="en-US" sz="3600" dirty="0" smtClean="0"/>
          </a:p>
          <a:p>
            <a:r>
              <a:rPr lang="en-US" sz="3600" b="1" dirty="0" smtClean="0"/>
              <a:t>alliteration</a:t>
            </a:r>
            <a:r>
              <a:rPr lang="en-US" sz="3600" dirty="0" smtClean="0"/>
              <a:t> is: </a:t>
            </a:r>
          </a:p>
          <a:p>
            <a:r>
              <a:rPr lang="en-US" sz="3600" dirty="0" smtClean="0"/>
              <a:t>"</a:t>
            </a:r>
            <a:r>
              <a:rPr lang="en-US" sz="3600" dirty="0"/>
              <a:t>the use of words that begin with </a:t>
            </a:r>
            <a:r>
              <a:rPr lang="en-US" sz="3600" dirty="0" smtClean="0"/>
              <a:t>the</a:t>
            </a:r>
          </a:p>
          <a:p>
            <a:r>
              <a:rPr lang="en-US" sz="3600" dirty="0" smtClean="0"/>
              <a:t> </a:t>
            </a:r>
            <a:r>
              <a:rPr lang="en-US" sz="3600" dirty="0"/>
              <a:t>same sound near one another</a:t>
            </a:r>
            <a:r>
              <a:rPr lang="en-US" sz="3600" dirty="0" smtClean="0"/>
              <a:t>.”</a:t>
            </a:r>
          </a:p>
          <a:p>
            <a:r>
              <a:rPr lang="en-US" sz="3600" dirty="0" smtClean="0"/>
              <a:t>  </a:t>
            </a:r>
          </a:p>
          <a:p>
            <a:endParaRPr lang="en-US" sz="3600" dirty="0"/>
          </a:p>
          <a:p>
            <a:r>
              <a:rPr lang="en-US" sz="3600" dirty="0" smtClean="0"/>
              <a:t>For </a:t>
            </a:r>
            <a:r>
              <a:rPr lang="en-US" sz="3600" dirty="0"/>
              <a:t>example, "Lisa Looney likes loud lizards."</a:t>
            </a:r>
          </a:p>
        </p:txBody>
      </p:sp>
    </p:spTree>
    <p:extLst>
      <p:ext uri="{BB962C8B-B14F-4D97-AF65-F5344CB8AC3E}">
        <p14:creationId xmlns:p14="http://schemas.microsoft.com/office/powerpoint/2010/main" val="115667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48" y="40342"/>
            <a:ext cx="2171487" cy="492884"/>
          </a:xfrm>
        </p:spPr>
        <p:txBody>
          <a:bodyPr/>
          <a:lstStyle/>
          <a:p>
            <a:r>
              <a:rPr lang="en-US" sz="2400" dirty="0" smtClean="0"/>
              <a:t>THINGS TO DO:</a:t>
            </a:r>
            <a:endParaRPr lang="en-US" sz="2400" dirty="0"/>
          </a:p>
        </p:txBody>
      </p:sp>
      <p:sp>
        <p:nvSpPr>
          <p:cNvPr id="3" name="Content Placeholder 2"/>
          <p:cNvSpPr>
            <a:spLocks noGrp="1"/>
          </p:cNvSpPr>
          <p:nvPr>
            <p:ph idx="1"/>
          </p:nvPr>
        </p:nvSpPr>
        <p:spPr>
          <a:xfrm>
            <a:off x="87248" y="698041"/>
            <a:ext cx="9056752" cy="5797608"/>
          </a:xfrm>
        </p:spPr>
        <p:txBody>
          <a:bodyPr>
            <a:normAutofit/>
          </a:bodyPr>
          <a:lstStyle/>
          <a:p>
            <a:r>
              <a:rPr lang="en-US" dirty="0" smtClean="0"/>
              <a:t>PLAY THE NAME GAME.</a:t>
            </a:r>
          </a:p>
          <a:p>
            <a:r>
              <a:rPr lang="en-US" dirty="0" smtClean="0"/>
              <a:t>GIVE OUT AGENDAS AND LOCKERS.</a:t>
            </a:r>
          </a:p>
          <a:p>
            <a:r>
              <a:rPr lang="en-US" dirty="0" smtClean="0"/>
              <a:t>LABEL  ALL SCHOOL SUPPLIES.</a:t>
            </a:r>
          </a:p>
          <a:p>
            <a:r>
              <a:rPr lang="en-US" dirty="0" smtClean="0"/>
              <a:t>WRITE HOMEWORK IN AGENDAS.</a:t>
            </a:r>
          </a:p>
          <a:p>
            <a:r>
              <a:rPr lang="en-US" dirty="0" smtClean="0"/>
              <a:t>CHECK OUT </a:t>
            </a:r>
            <a:r>
              <a:rPr lang="en-US" dirty="0" smtClean="0">
                <a:hlinkClick r:id="rId2"/>
              </a:rPr>
              <a:t>WWW.MRSLOONEY.WEEBLY.COM</a:t>
            </a:r>
            <a:r>
              <a:rPr lang="en-US" dirty="0" smtClean="0"/>
              <a:t>  EACH DAY FOR HOMEWORK ASSIGNMENTS.</a:t>
            </a:r>
            <a:endParaRPr lang="en-US" dirty="0"/>
          </a:p>
        </p:txBody>
      </p:sp>
    </p:spTree>
    <p:extLst>
      <p:ext uri="{BB962C8B-B14F-4D97-AF65-F5344CB8AC3E}">
        <p14:creationId xmlns:p14="http://schemas.microsoft.com/office/powerpoint/2010/main" val="29398217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a:t>
            </a:r>
            <a:endParaRPr lang="en-US" dirty="0"/>
          </a:p>
        </p:txBody>
      </p:sp>
      <p:sp>
        <p:nvSpPr>
          <p:cNvPr id="3" name="Content Placeholder 2"/>
          <p:cNvSpPr>
            <a:spLocks noGrp="1"/>
          </p:cNvSpPr>
          <p:nvPr>
            <p:ph idx="1"/>
          </p:nvPr>
        </p:nvSpPr>
        <p:spPr>
          <a:xfrm>
            <a:off x="242354" y="1376689"/>
            <a:ext cx="8901646" cy="5481311"/>
          </a:xfrm>
        </p:spPr>
        <p:txBody>
          <a:bodyPr>
            <a:normAutofit lnSpcReduction="10000"/>
          </a:bodyPr>
          <a:lstStyle/>
          <a:p>
            <a:pPr marL="0" indent="0">
              <a:buNone/>
            </a:pPr>
            <a:r>
              <a:rPr lang="en-US" u="sng" dirty="0" smtClean="0"/>
              <a:t>Morning routine:</a:t>
            </a:r>
            <a:r>
              <a:rPr lang="en-US" dirty="0" smtClean="0"/>
              <a:t>  </a:t>
            </a:r>
          </a:p>
          <a:p>
            <a:r>
              <a:rPr lang="en-US" dirty="0" smtClean="0"/>
              <a:t>Enter room quietly and respectfully.</a:t>
            </a:r>
          </a:p>
          <a:p>
            <a:r>
              <a:rPr lang="en-US" dirty="0" smtClean="0"/>
              <a:t>Always be in a seat in homeroom.</a:t>
            </a:r>
          </a:p>
          <a:p>
            <a:r>
              <a:rPr lang="en-US" dirty="0" smtClean="0"/>
              <a:t>Leave your troubles at the door.</a:t>
            </a:r>
          </a:p>
          <a:p>
            <a:r>
              <a:rPr lang="en-US" dirty="0" smtClean="0"/>
              <a:t>Remember that “All is well.”</a:t>
            </a:r>
          </a:p>
          <a:p>
            <a:r>
              <a:rPr lang="en-US" dirty="0" smtClean="0"/>
              <a:t>Feel free to respectfully use the chimes.</a:t>
            </a:r>
          </a:p>
          <a:p>
            <a:r>
              <a:rPr lang="en-US" dirty="0" smtClean="0"/>
              <a:t>Be sure to have everything that you need for class (pencils, highlighter</a:t>
            </a:r>
            <a:r>
              <a:rPr lang="en-US" dirty="0"/>
              <a:t>s</a:t>
            </a:r>
            <a:r>
              <a:rPr lang="en-US" dirty="0" smtClean="0"/>
              <a:t>, agenda, textbook, binder, homework, and notebooks).</a:t>
            </a:r>
          </a:p>
          <a:p>
            <a:endParaRPr lang="en-US" dirty="0"/>
          </a:p>
        </p:txBody>
      </p:sp>
    </p:spTree>
    <p:extLst>
      <p:ext uri="{BB962C8B-B14F-4D97-AF65-F5344CB8AC3E}">
        <p14:creationId xmlns:p14="http://schemas.microsoft.com/office/powerpoint/2010/main" val="25439237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fusion">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1288</TotalTime>
  <Words>760</Words>
  <Application>Microsoft Office PowerPoint</Application>
  <PresentationFormat>On-screen Show (4:3)</PresentationFormat>
  <Paragraphs>111</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Infusion</vt:lpstr>
      <vt:lpstr>All is well.</vt:lpstr>
      <vt:lpstr>PowerPoint Presentation</vt:lpstr>
      <vt:lpstr>Video Detective</vt:lpstr>
      <vt:lpstr>As you watch the video,  determine the message K'NAAN is trying to get across to us. </vt:lpstr>
      <vt:lpstr>Introductions</vt:lpstr>
      <vt:lpstr>PowerPoint Presentation</vt:lpstr>
      <vt:lpstr>PowerPoint Presentation</vt:lpstr>
      <vt:lpstr>THINGS TO DO:</vt:lpstr>
      <vt:lpstr>Procedures</vt:lpstr>
      <vt:lpstr>Procedures</vt:lpstr>
      <vt:lpstr>Procedures</vt:lpstr>
      <vt:lpstr>READING EXPECTATIONS:</vt:lpstr>
      <vt:lpstr>PowerPoint Presentation</vt:lpstr>
      <vt:lpstr>Our Classroom Themes:</vt:lpstr>
      <vt:lpstr>LEARNING TARGETS:</vt:lpstr>
      <vt:lpstr>Theme: </vt:lpstr>
      <vt:lpstr>Attendance</vt:lpstr>
      <vt:lpstr>PowerPoint Presentation</vt:lpstr>
      <vt:lpstr>LEARNING TARGET:</vt:lpstr>
      <vt:lpstr>LEARNING TARGET:</vt:lpstr>
      <vt:lpstr>“You Should Have Been There”</vt:lpstr>
      <vt:lpstr>Alliteration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is well.</dc:title>
  <dc:creator>scs</dc:creator>
  <cp:lastModifiedBy>Looney</cp:lastModifiedBy>
  <cp:revision>45</cp:revision>
  <cp:lastPrinted>2016-05-23T12:27:43Z</cp:lastPrinted>
  <dcterms:created xsi:type="dcterms:W3CDTF">2011-09-01T10:01:50Z</dcterms:created>
  <dcterms:modified xsi:type="dcterms:W3CDTF">2017-09-05T00:48:13Z</dcterms:modified>
</cp:coreProperties>
</file>