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5" r:id="rId3"/>
    <p:sldId id="266" r:id="rId4"/>
    <p:sldId id="261" r:id="rId5"/>
    <p:sldId id="259"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2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27F98-65AD-464F-A937-6DEA5DA342AE}" type="datetimeFigureOut">
              <a:rPr lang="en-US" smtClean="0"/>
              <a:t>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BFB0C-2299-4FF9-B037-4F663A43E1C5}" type="slidenum">
              <a:rPr lang="en-US" smtClean="0"/>
              <a:t>‹#›</a:t>
            </a:fld>
            <a:endParaRPr lang="en-US"/>
          </a:p>
        </p:txBody>
      </p:sp>
    </p:spTree>
    <p:extLst>
      <p:ext uri="{BB962C8B-B14F-4D97-AF65-F5344CB8AC3E}">
        <p14:creationId xmlns:p14="http://schemas.microsoft.com/office/powerpoint/2010/main" val="136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BFB0C-2299-4FF9-B037-4F663A43E1C5}" type="slidenum">
              <a:rPr lang="en-US" smtClean="0"/>
              <a:t>5</a:t>
            </a:fld>
            <a:endParaRPr lang="en-US" dirty="0"/>
          </a:p>
        </p:txBody>
      </p:sp>
    </p:spTree>
    <p:extLst>
      <p:ext uri="{BB962C8B-B14F-4D97-AF65-F5344CB8AC3E}">
        <p14:creationId xmlns:p14="http://schemas.microsoft.com/office/powerpoint/2010/main" val="92804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7192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5/20/16</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5/20/16</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s://en.wikipedia.org/wiki/Vulgar_Lat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1.jpe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p:txBody>
          <a:bodyPr/>
          <a:lstStyle/>
          <a:p>
            <a:r>
              <a:rPr lang="en-US" dirty="0"/>
              <a:t>By Kylee Elliott</a:t>
            </a:r>
          </a:p>
        </p:txBody>
      </p:sp>
      <p:sp>
        <p:nvSpPr>
          <p:cNvPr id="2" name="Title 1"/>
          <p:cNvSpPr>
            <a:spLocks noGrp="1"/>
          </p:cNvSpPr>
          <p:nvPr>
            <p:ph type="ctrTitle"/>
          </p:nvPr>
        </p:nvSpPr>
        <p:spPr/>
        <p:txBody>
          <a:bodyPr/>
          <a:lstStyle/>
          <a:p>
            <a:r>
              <a:rPr lang="en-US" dirty="0">
                <a:solidFill>
                  <a:schemeClr val="tx1"/>
                </a:solidFill>
              </a:rPr>
              <a:t>The Many Languages of France</a:t>
            </a:r>
          </a:p>
        </p:txBody>
      </p:sp>
    </p:spTree>
    <p:extLst>
      <p:ext uri="{BB962C8B-B14F-4D97-AF65-F5344CB8AC3E}">
        <p14:creationId xmlns:p14="http://schemas.microsoft.com/office/powerpoint/2010/main" val="61407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929275"/>
          </a:xfrm>
        </p:spPr>
        <p:txBody>
          <a:bodyPr/>
          <a:lstStyle/>
          <a:p>
            <a:r>
              <a:rPr lang="en-US" sz="3200" dirty="0"/>
              <a:t>Introduction</a:t>
            </a:r>
          </a:p>
        </p:txBody>
      </p:sp>
      <p:sp>
        <p:nvSpPr>
          <p:cNvPr id="3" name="Content Placeholder 2"/>
          <p:cNvSpPr>
            <a:spLocks noGrp="1"/>
          </p:cNvSpPr>
          <p:nvPr>
            <p:ph idx="1"/>
          </p:nvPr>
        </p:nvSpPr>
        <p:spPr>
          <a:xfrm>
            <a:off x="1089024" y="1399666"/>
            <a:ext cx="7272339" cy="4723804"/>
          </a:xfrm>
        </p:spPr>
        <p:txBody>
          <a:bodyPr>
            <a:normAutofit lnSpcReduction="10000"/>
          </a:bodyPr>
          <a:lstStyle/>
          <a:p>
            <a:pPr marL="0" indent="0">
              <a:buNone/>
            </a:pPr>
            <a:r>
              <a:rPr lang="en-US" dirty="0"/>
              <a:t>	</a:t>
            </a:r>
            <a:r>
              <a:rPr lang="en-US" sz="2800" dirty="0"/>
              <a:t>France is well known for its profound language, French, which is also France’s official language. But, France also has many other languages, to be exact there are neuf (nine) other. In which includes…Brenton, Occitan, Catalan, Basque, Alsatian, Picard or Chtimi, and Corsican. All of these languages have a story and important history to them. Also, if you ever plan on visiting France, you would need to know some of the more popular languages’ important terms and phrases that you might need to know and use one day while visiting. </a:t>
            </a:r>
          </a:p>
        </p:txBody>
      </p:sp>
    </p:spTree>
    <p:extLst>
      <p:ext uri="{BB962C8B-B14F-4D97-AF65-F5344CB8AC3E}">
        <p14:creationId xmlns:p14="http://schemas.microsoft.com/office/powerpoint/2010/main" val="114126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2.jpeg"/>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5452" y="0"/>
            <a:ext cx="9149451" cy="6858000"/>
          </a:xfrm>
          <a:prstGeom prst="rect">
            <a:avLst/>
          </a:prstGeom>
        </p:spPr>
      </p:pic>
      <p:sp>
        <p:nvSpPr>
          <p:cNvPr id="2" name="Title 1"/>
          <p:cNvSpPr>
            <a:spLocks noGrp="1"/>
          </p:cNvSpPr>
          <p:nvPr>
            <p:ph type="title"/>
          </p:nvPr>
        </p:nvSpPr>
        <p:spPr>
          <a:xfrm>
            <a:off x="1089024" y="274638"/>
            <a:ext cx="7272339" cy="1035114"/>
          </a:xfrm>
        </p:spPr>
        <p:txBody>
          <a:bodyPr/>
          <a:lstStyle/>
          <a:p>
            <a:r>
              <a:rPr lang="en-US" dirty="0"/>
              <a:t>French</a:t>
            </a:r>
          </a:p>
        </p:txBody>
      </p:sp>
      <p:sp>
        <p:nvSpPr>
          <p:cNvPr id="3" name="Content Placeholder 2"/>
          <p:cNvSpPr>
            <a:spLocks noGrp="1"/>
          </p:cNvSpPr>
          <p:nvPr>
            <p:ph idx="1"/>
          </p:nvPr>
        </p:nvSpPr>
        <p:spPr>
          <a:xfrm>
            <a:off x="1089024" y="1309751"/>
            <a:ext cx="7272339" cy="5014095"/>
          </a:xfrm>
        </p:spPr>
        <p:txBody>
          <a:bodyPr>
            <a:normAutofit fontScale="92500" lnSpcReduction="20000"/>
          </a:bodyPr>
          <a:lstStyle/>
          <a:p>
            <a:pPr marL="0" indent="0">
              <a:buNone/>
            </a:pPr>
            <a:r>
              <a:rPr lang="en-US" dirty="0"/>
              <a:t>	</a:t>
            </a:r>
            <a:r>
              <a:rPr lang="en-US" sz="2200" dirty="0">
                <a:solidFill>
                  <a:schemeClr val="tx1"/>
                </a:solidFill>
              </a:rPr>
              <a:t>The language of French has a extensive amount of history. French is descended from Vulgar Latin. French also inherited several hundred words of Celtic source. Also, French also inbred several hundred more from Germanic. It mostly owes the greater part of its vocabulary also, its structure to Latin. By the ninth century French became separate from Latin ( Which is known as Old French, through the 9</a:t>
            </a:r>
            <a:r>
              <a:rPr lang="en-US" sz="2200" baseline="30000" dirty="0">
                <a:solidFill>
                  <a:schemeClr val="tx1"/>
                </a:solidFill>
              </a:rPr>
              <a:t>th</a:t>
            </a:r>
            <a:r>
              <a:rPr lang="en-US" sz="2200" dirty="0">
                <a:solidFill>
                  <a:schemeClr val="tx1"/>
                </a:solidFill>
              </a:rPr>
              <a:t> to the 13</a:t>
            </a:r>
            <a:r>
              <a:rPr lang="en-US" sz="2200" baseline="30000" dirty="0">
                <a:solidFill>
                  <a:schemeClr val="tx1"/>
                </a:solidFill>
              </a:rPr>
              <a:t>th</a:t>
            </a:r>
            <a:r>
              <a:rPr lang="en-US" sz="2200" dirty="0">
                <a:solidFill>
                  <a:schemeClr val="tx1"/>
                </a:solidFill>
              </a:rPr>
              <a:t> century) . The earliest text written in Old French, was </a:t>
            </a:r>
            <a:r>
              <a:rPr lang="en-US" sz="2200" i="1" dirty="0">
                <a:solidFill>
                  <a:schemeClr val="tx1"/>
                </a:solidFill>
              </a:rPr>
              <a:t>Oaths of Strasbourg</a:t>
            </a:r>
            <a:r>
              <a:rPr lang="en-US" sz="2200" dirty="0">
                <a:solidFill>
                  <a:schemeClr val="tx1"/>
                </a:solidFill>
              </a:rPr>
              <a:t>. Of the many syntacticals of Old French, Francine ( the north central linguistic spoken in Paris and the areas around it) in its time it was the the standard form of language increasing the political importance also, the cultural importance of Paris. During the 14</a:t>
            </a:r>
            <a:r>
              <a:rPr lang="en-US" sz="2200" baseline="30000" dirty="0">
                <a:solidFill>
                  <a:schemeClr val="tx1"/>
                </a:solidFill>
              </a:rPr>
              <a:t>th</a:t>
            </a:r>
            <a:r>
              <a:rPr lang="en-US" sz="2200" dirty="0">
                <a:solidFill>
                  <a:schemeClr val="tx1"/>
                </a:solidFill>
              </a:rPr>
              <a:t> through the 16</a:t>
            </a:r>
            <a:r>
              <a:rPr lang="en-US" sz="2200" baseline="30000" dirty="0">
                <a:solidFill>
                  <a:schemeClr val="tx1"/>
                </a:solidFill>
              </a:rPr>
              <a:t>th</a:t>
            </a:r>
            <a:r>
              <a:rPr lang="en-US" sz="2200" dirty="0">
                <a:solidFill>
                  <a:schemeClr val="tx1"/>
                </a:solidFill>
              </a:rPr>
              <a:t> French is known as Middle French. In this time  many words and phrases were developed from Latin, Greek, and Italian. In the 17</a:t>
            </a:r>
            <a:r>
              <a:rPr lang="en-US" sz="2200" baseline="30000" dirty="0">
                <a:solidFill>
                  <a:schemeClr val="tx1"/>
                </a:solidFill>
              </a:rPr>
              <a:t>th</a:t>
            </a:r>
            <a:r>
              <a:rPr lang="en-US" sz="2200" dirty="0">
                <a:solidFill>
                  <a:schemeClr val="tx1"/>
                </a:solidFill>
              </a:rPr>
              <a:t> century the modern French began . French didn't</a:t>
            </a:r>
            <a:r>
              <a:rPr lang="fr-FR" sz="2200" dirty="0">
                <a:solidFill>
                  <a:schemeClr val="tx1"/>
                </a:solidFill>
              </a:rPr>
              <a:t>’</a:t>
            </a:r>
            <a:r>
              <a:rPr lang="en-US" sz="2200" dirty="0">
                <a:solidFill>
                  <a:schemeClr val="tx1"/>
                </a:solidFill>
              </a:rPr>
              <a:t>t change much sence the Middle French.</a:t>
            </a:r>
            <a:endParaRPr lang="en-US" sz="2200" dirty="0">
              <a:solidFill>
                <a:schemeClr val="tx1"/>
              </a:solidFill>
              <a:hlinkClick r:id="rId3"/>
            </a:endParaRPr>
          </a:p>
          <a:p>
            <a:pPr marL="0" indent="0">
              <a:buNone/>
            </a:pPr>
            <a:r>
              <a:rPr lang="en-US" sz="2200" dirty="0">
                <a:solidFill>
                  <a:schemeClr val="tx1"/>
                </a:solidFill>
                <a:hlinkClick r:id="rId3"/>
              </a:rPr>
              <a:t>https://en.wikipedia.org/wiki/Vulgar_Latin</a:t>
            </a:r>
            <a:endParaRPr lang="en-US" sz="2200" dirty="0">
              <a:solidFill>
                <a:schemeClr val="tx1"/>
              </a:solidFill>
            </a:endParaRPr>
          </a:p>
        </p:txBody>
      </p:sp>
    </p:spTree>
    <p:extLst>
      <p:ext uri="{BB962C8B-B14F-4D97-AF65-F5344CB8AC3E}">
        <p14:creationId xmlns:p14="http://schemas.microsoft.com/office/powerpoint/2010/main" val="73494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588208"/>
          </a:xfrm>
        </p:spPr>
        <p:txBody>
          <a:bodyPr/>
          <a:lstStyle/>
          <a:p>
            <a:r>
              <a:rPr lang="en-US" dirty="0"/>
              <a:t>Words and Phrases</a:t>
            </a:r>
          </a:p>
        </p:txBody>
      </p:sp>
      <p:sp>
        <p:nvSpPr>
          <p:cNvPr id="3" name="Text Placeholder 2"/>
          <p:cNvSpPr>
            <a:spLocks noGrp="1"/>
          </p:cNvSpPr>
          <p:nvPr>
            <p:ph type="body" idx="1"/>
          </p:nvPr>
        </p:nvSpPr>
        <p:spPr>
          <a:xfrm>
            <a:off x="1089024" y="862847"/>
            <a:ext cx="3429000" cy="553524"/>
          </a:xfrm>
        </p:spPr>
        <p:txBody>
          <a:bodyPr/>
          <a:lstStyle/>
          <a:p>
            <a:r>
              <a:rPr lang="en-US" dirty="0"/>
              <a:t>English</a:t>
            </a:r>
          </a:p>
        </p:txBody>
      </p:sp>
      <p:sp>
        <p:nvSpPr>
          <p:cNvPr id="4" name="Content Placeholder 3"/>
          <p:cNvSpPr>
            <a:spLocks noGrp="1"/>
          </p:cNvSpPr>
          <p:nvPr>
            <p:ph sz="half" idx="2"/>
          </p:nvPr>
        </p:nvSpPr>
        <p:spPr>
          <a:xfrm>
            <a:off x="1089024" y="1416371"/>
            <a:ext cx="3429000" cy="5242198"/>
          </a:xfrm>
        </p:spPr>
        <p:txBody>
          <a:bodyPr>
            <a:normAutofit fontScale="92500" lnSpcReduction="10000"/>
          </a:bodyPr>
          <a:lstStyle/>
          <a:p>
            <a:pPr>
              <a:lnSpc>
                <a:spcPct val="50000"/>
              </a:lnSpc>
            </a:pPr>
            <a:r>
              <a:rPr lang="en-US" sz="1000" dirty="0"/>
              <a:t>Bathroom</a:t>
            </a:r>
          </a:p>
          <a:p>
            <a:pPr>
              <a:lnSpc>
                <a:spcPct val="50000"/>
              </a:lnSpc>
            </a:pPr>
            <a:r>
              <a:rPr lang="en-US" sz="1000" dirty="0"/>
              <a:t>Food</a:t>
            </a:r>
          </a:p>
          <a:p>
            <a:pPr>
              <a:lnSpc>
                <a:spcPct val="50000"/>
              </a:lnSpc>
            </a:pPr>
            <a:r>
              <a:rPr lang="en-US" sz="1000" dirty="0"/>
              <a:t>Store</a:t>
            </a:r>
          </a:p>
          <a:p>
            <a:pPr>
              <a:lnSpc>
                <a:spcPct val="50000"/>
              </a:lnSpc>
            </a:pPr>
            <a:r>
              <a:rPr lang="en-US" sz="1000" dirty="0"/>
              <a:t>Bakery</a:t>
            </a:r>
          </a:p>
          <a:p>
            <a:pPr>
              <a:lnSpc>
                <a:spcPct val="50000"/>
              </a:lnSpc>
            </a:pPr>
            <a:r>
              <a:rPr lang="en-US" sz="1000" dirty="0"/>
              <a:t>Chicken  Tenders</a:t>
            </a:r>
          </a:p>
          <a:p>
            <a:pPr>
              <a:lnSpc>
                <a:spcPct val="50000"/>
              </a:lnSpc>
            </a:pPr>
            <a:r>
              <a:rPr lang="en-US" sz="1000" dirty="0"/>
              <a:t>Fries</a:t>
            </a:r>
          </a:p>
          <a:p>
            <a:pPr>
              <a:lnSpc>
                <a:spcPct val="50000"/>
              </a:lnSpc>
            </a:pPr>
            <a:r>
              <a:rPr lang="en-US" sz="1000" dirty="0"/>
              <a:t>American</a:t>
            </a:r>
          </a:p>
          <a:p>
            <a:pPr>
              <a:lnSpc>
                <a:spcPct val="50000"/>
              </a:lnSpc>
            </a:pPr>
            <a:r>
              <a:rPr lang="en-US" sz="1000" dirty="0"/>
              <a:t>Macaroon</a:t>
            </a:r>
          </a:p>
          <a:p>
            <a:pPr>
              <a:lnSpc>
                <a:spcPct val="50000"/>
              </a:lnSpc>
            </a:pPr>
            <a:r>
              <a:rPr lang="en-US" sz="1000" dirty="0"/>
              <a:t>Twelve </a:t>
            </a:r>
          </a:p>
          <a:p>
            <a:pPr>
              <a:lnSpc>
                <a:spcPct val="50000"/>
              </a:lnSpc>
            </a:pPr>
            <a:r>
              <a:rPr lang="en-US" sz="1000" dirty="0"/>
              <a:t>Thirteen</a:t>
            </a:r>
          </a:p>
          <a:p>
            <a:pPr>
              <a:lnSpc>
                <a:spcPct val="50000"/>
              </a:lnSpc>
            </a:pPr>
            <a:r>
              <a:rPr lang="en-US" sz="1000" dirty="0"/>
              <a:t>Thirty-nine</a:t>
            </a:r>
          </a:p>
          <a:p>
            <a:pPr>
              <a:lnSpc>
                <a:spcPct val="50000"/>
              </a:lnSpc>
            </a:pPr>
            <a:r>
              <a:rPr lang="en-US" sz="1000" dirty="0"/>
              <a:t>Hello</a:t>
            </a:r>
          </a:p>
          <a:p>
            <a:pPr>
              <a:lnSpc>
                <a:spcPct val="50000"/>
              </a:lnSpc>
            </a:pPr>
            <a:r>
              <a:rPr lang="en-US" sz="1000" dirty="0"/>
              <a:t>Yes</a:t>
            </a:r>
          </a:p>
          <a:p>
            <a:pPr>
              <a:lnSpc>
                <a:spcPct val="50000"/>
              </a:lnSpc>
            </a:pPr>
            <a:r>
              <a:rPr lang="en-US" sz="1000" dirty="0"/>
              <a:t>No</a:t>
            </a:r>
          </a:p>
          <a:p>
            <a:pPr>
              <a:lnSpc>
                <a:spcPct val="50000"/>
              </a:lnSpc>
            </a:pPr>
            <a:r>
              <a:rPr lang="en-US" sz="1000" dirty="0"/>
              <a:t>My name is…</a:t>
            </a:r>
          </a:p>
          <a:p>
            <a:pPr>
              <a:lnSpc>
                <a:spcPct val="50000"/>
              </a:lnSpc>
            </a:pPr>
            <a:r>
              <a:rPr lang="en-US" sz="1000" dirty="0"/>
              <a:t>HI</a:t>
            </a:r>
          </a:p>
          <a:p>
            <a:pPr>
              <a:lnSpc>
                <a:spcPct val="50000"/>
              </a:lnSpc>
            </a:pPr>
            <a:r>
              <a:rPr lang="en-US" sz="1000" dirty="0"/>
              <a:t>Grocery</a:t>
            </a:r>
          </a:p>
          <a:p>
            <a:pPr>
              <a:lnSpc>
                <a:spcPct val="50000"/>
              </a:lnSpc>
            </a:pPr>
            <a:endParaRPr lang="en-US" sz="1000" dirty="0"/>
          </a:p>
          <a:p>
            <a:pPr>
              <a:lnSpc>
                <a:spcPct val="50000"/>
              </a:lnSpc>
            </a:pPr>
            <a:endParaRPr lang="en-US" sz="1000" dirty="0"/>
          </a:p>
          <a:p>
            <a:pPr>
              <a:lnSpc>
                <a:spcPct val="50000"/>
              </a:lnSpc>
            </a:pPr>
            <a:endParaRPr lang="en-US" sz="1000" dirty="0"/>
          </a:p>
          <a:p>
            <a:pPr>
              <a:lnSpc>
                <a:spcPct val="50000"/>
              </a:lnSpc>
            </a:pPr>
            <a:endParaRPr lang="en-US" sz="1000" dirty="0"/>
          </a:p>
        </p:txBody>
      </p:sp>
      <p:sp>
        <p:nvSpPr>
          <p:cNvPr id="5" name="Text Placeholder 4"/>
          <p:cNvSpPr>
            <a:spLocks noGrp="1"/>
          </p:cNvSpPr>
          <p:nvPr>
            <p:ph type="body" sz="quarter" idx="3"/>
          </p:nvPr>
        </p:nvSpPr>
        <p:spPr>
          <a:xfrm>
            <a:off x="4932363" y="862847"/>
            <a:ext cx="3429000" cy="553524"/>
          </a:xfrm>
        </p:spPr>
        <p:txBody>
          <a:bodyPr/>
          <a:lstStyle/>
          <a:p>
            <a:r>
              <a:rPr lang="en-US" dirty="0"/>
              <a:t>French</a:t>
            </a:r>
          </a:p>
        </p:txBody>
      </p:sp>
      <p:sp>
        <p:nvSpPr>
          <p:cNvPr id="6" name="Content Placeholder 5"/>
          <p:cNvSpPr>
            <a:spLocks noGrp="1"/>
          </p:cNvSpPr>
          <p:nvPr>
            <p:ph sz="quarter" idx="4"/>
          </p:nvPr>
        </p:nvSpPr>
        <p:spPr>
          <a:xfrm>
            <a:off x="4932363" y="1416371"/>
            <a:ext cx="3429000" cy="5242198"/>
          </a:xfrm>
        </p:spPr>
        <p:txBody>
          <a:bodyPr>
            <a:normAutofit fontScale="47500" lnSpcReduction="20000"/>
          </a:bodyPr>
          <a:lstStyle/>
          <a:p>
            <a:pPr>
              <a:lnSpc>
                <a:spcPct val="70000"/>
              </a:lnSpc>
            </a:pPr>
            <a:r>
              <a:rPr lang="en-US" dirty="0"/>
              <a:t>Salle de bains</a:t>
            </a:r>
          </a:p>
          <a:p>
            <a:pPr>
              <a:lnSpc>
                <a:spcPct val="70000"/>
              </a:lnSpc>
            </a:pPr>
            <a:r>
              <a:rPr lang="en-US" dirty="0"/>
              <a:t>Aliments</a:t>
            </a:r>
          </a:p>
          <a:p>
            <a:pPr>
              <a:lnSpc>
                <a:spcPct val="70000"/>
              </a:lnSpc>
            </a:pPr>
            <a:r>
              <a:rPr lang="en-US" dirty="0"/>
              <a:t>Boutique</a:t>
            </a:r>
          </a:p>
          <a:p>
            <a:pPr>
              <a:lnSpc>
                <a:spcPct val="70000"/>
              </a:lnSpc>
            </a:pPr>
            <a:r>
              <a:rPr lang="en-US" dirty="0"/>
              <a:t>Boulengerie</a:t>
            </a:r>
          </a:p>
          <a:p>
            <a:pPr>
              <a:lnSpc>
                <a:spcPct val="70000"/>
              </a:lnSpc>
            </a:pPr>
            <a:r>
              <a:rPr lang="en-US" dirty="0"/>
              <a:t>Offres de poulet</a:t>
            </a:r>
          </a:p>
          <a:p>
            <a:pPr>
              <a:lnSpc>
                <a:spcPct val="70000"/>
              </a:lnSpc>
            </a:pPr>
            <a:r>
              <a:rPr lang="en-US" dirty="0"/>
              <a:t>Frites</a:t>
            </a:r>
          </a:p>
          <a:p>
            <a:pPr>
              <a:lnSpc>
                <a:spcPct val="70000"/>
              </a:lnSpc>
            </a:pPr>
            <a:r>
              <a:rPr lang="en-US" dirty="0"/>
              <a:t>Américain</a:t>
            </a:r>
          </a:p>
          <a:p>
            <a:pPr>
              <a:lnSpc>
                <a:spcPct val="70000"/>
              </a:lnSpc>
            </a:pPr>
            <a:r>
              <a:rPr lang="en-US" dirty="0"/>
              <a:t>Macaron</a:t>
            </a:r>
          </a:p>
          <a:p>
            <a:pPr>
              <a:lnSpc>
                <a:spcPct val="70000"/>
              </a:lnSpc>
            </a:pPr>
            <a:r>
              <a:rPr lang="en-US" dirty="0"/>
              <a:t>Douze</a:t>
            </a:r>
          </a:p>
          <a:p>
            <a:pPr>
              <a:lnSpc>
                <a:spcPct val="70000"/>
              </a:lnSpc>
            </a:pPr>
            <a:r>
              <a:rPr lang="en-US" dirty="0"/>
              <a:t>Trezie</a:t>
            </a:r>
          </a:p>
          <a:p>
            <a:pPr>
              <a:lnSpc>
                <a:spcPct val="70000"/>
              </a:lnSpc>
            </a:pPr>
            <a:r>
              <a:rPr lang="en-US" dirty="0"/>
              <a:t>Trente neuf</a:t>
            </a:r>
          </a:p>
          <a:p>
            <a:pPr>
              <a:lnSpc>
                <a:spcPct val="70000"/>
              </a:lnSpc>
            </a:pPr>
            <a:r>
              <a:rPr lang="en-US" dirty="0"/>
              <a:t>Bonjour</a:t>
            </a:r>
          </a:p>
          <a:p>
            <a:pPr>
              <a:lnSpc>
                <a:spcPct val="70000"/>
              </a:lnSpc>
            </a:pPr>
            <a:r>
              <a:rPr lang="en-US" dirty="0"/>
              <a:t>Oui</a:t>
            </a:r>
          </a:p>
          <a:p>
            <a:pPr>
              <a:lnSpc>
                <a:spcPct val="70000"/>
              </a:lnSpc>
            </a:pPr>
            <a:r>
              <a:rPr lang="en-US" dirty="0"/>
              <a:t>Non</a:t>
            </a:r>
          </a:p>
          <a:p>
            <a:pPr>
              <a:lnSpc>
                <a:spcPct val="70000"/>
              </a:lnSpc>
            </a:pPr>
            <a:r>
              <a:rPr lang="en-US" dirty="0"/>
              <a:t>Mon nom est</a:t>
            </a:r>
          </a:p>
          <a:p>
            <a:pPr>
              <a:lnSpc>
                <a:spcPct val="70000"/>
              </a:lnSpc>
            </a:pPr>
            <a:r>
              <a:rPr lang="en-US" dirty="0"/>
              <a:t>Salut grocery</a:t>
            </a:r>
          </a:p>
        </p:txBody>
      </p:sp>
    </p:spTree>
    <p:extLst>
      <p:ext uri="{BB962C8B-B14F-4D97-AF65-F5344CB8AC3E}">
        <p14:creationId xmlns:p14="http://schemas.microsoft.com/office/powerpoint/2010/main" val="24141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76" y="-336162"/>
            <a:ext cx="9143999" cy="7753350"/>
          </a:xfrm>
          <a:prstGeom prst="rect">
            <a:avLst/>
          </a:prstGeom>
          <a:effectLst>
            <a:outerShdw blurRad="50800" dist="50800" dir="5400000" algn="ctr" rotWithShape="0">
              <a:srgbClr val="000000">
                <a:alpha val="0"/>
              </a:srgbClr>
            </a:outerShdw>
            <a:reflection stA="52000" endPos="65000" dist="50800" dir="5400000" sy="-100000" algn="bl" rotWithShape="0"/>
          </a:effectLst>
        </p:spPr>
      </p:pic>
      <p:sp>
        <p:nvSpPr>
          <p:cNvPr id="5" name="Title 4"/>
          <p:cNvSpPr>
            <a:spLocks noGrp="1"/>
          </p:cNvSpPr>
          <p:nvPr>
            <p:ph type="title"/>
          </p:nvPr>
        </p:nvSpPr>
        <p:spPr>
          <a:xfrm>
            <a:off x="1089024" y="274637"/>
            <a:ext cx="7272339" cy="767291"/>
          </a:xfrm>
        </p:spPr>
        <p:txBody>
          <a:bodyPr/>
          <a:lstStyle/>
          <a:p>
            <a:r>
              <a:rPr lang="en-US" dirty="0"/>
              <a:t>Alphabet</a:t>
            </a:r>
          </a:p>
        </p:txBody>
      </p:sp>
      <p:sp>
        <p:nvSpPr>
          <p:cNvPr id="8" name="Text Placeholder 7"/>
          <p:cNvSpPr>
            <a:spLocks noGrp="1"/>
          </p:cNvSpPr>
          <p:nvPr>
            <p:ph type="body" sz="quarter" idx="3"/>
          </p:nvPr>
        </p:nvSpPr>
        <p:spPr>
          <a:xfrm>
            <a:off x="4932363" y="1041929"/>
            <a:ext cx="3429000" cy="646750"/>
          </a:xfrm>
        </p:spPr>
        <p:txBody>
          <a:bodyPr/>
          <a:lstStyle/>
          <a:p>
            <a:r>
              <a:rPr lang="en-US" dirty="0"/>
              <a:t>French</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271921741"/>
              </p:ext>
            </p:extLst>
          </p:nvPr>
        </p:nvGraphicFramePr>
        <p:xfrm>
          <a:off x="5206999" y="1910929"/>
          <a:ext cx="2984502" cy="4527610"/>
        </p:xfrm>
        <a:graphic>
          <a:graphicData uri="http://schemas.openxmlformats.org/drawingml/2006/table">
            <a:tbl>
              <a:tblPr firstRow="1" bandRow="1">
                <a:tableStyleId>{5C22544A-7EE6-4342-B048-85BDC9FD1C3A}</a:tableStyleId>
              </a:tblPr>
              <a:tblGrid>
                <a:gridCol w="994834">
                  <a:extLst>
                    <a:ext uri="{9D8B030D-6E8A-4147-A177-3AD203B41FA5}">
                      <a16:colId xmlns:a16="http://schemas.microsoft.com/office/drawing/2014/main" xmlns="" val="20000"/>
                    </a:ext>
                  </a:extLst>
                </a:gridCol>
                <a:gridCol w="994834">
                  <a:extLst>
                    <a:ext uri="{9D8B030D-6E8A-4147-A177-3AD203B41FA5}">
                      <a16:colId xmlns:a16="http://schemas.microsoft.com/office/drawing/2014/main" xmlns="" val="20001"/>
                    </a:ext>
                  </a:extLst>
                </a:gridCol>
                <a:gridCol w="994834">
                  <a:extLst>
                    <a:ext uri="{9D8B030D-6E8A-4147-A177-3AD203B41FA5}">
                      <a16:colId xmlns:a16="http://schemas.microsoft.com/office/drawing/2014/main" xmlns="" val="20002"/>
                    </a:ext>
                  </a:extLst>
                </a:gridCol>
              </a:tblGrid>
              <a:tr h="467721">
                <a:tc>
                  <a:txBody>
                    <a:bodyPr/>
                    <a:lstStyle/>
                    <a:p>
                      <a:r>
                        <a:rPr lang="en-US" dirty="0"/>
                        <a:t>une</a:t>
                      </a:r>
                    </a:p>
                  </a:txBody>
                  <a:tcPr/>
                </a:tc>
                <a:tc>
                  <a:txBody>
                    <a:bodyPr/>
                    <a:lstStyle/>
                    <a:p>
                      <a:r>
                        <a:rPr lang="en-US" dirty="0"/>
                        <a:t>b</a:t>
                      </a:r>
                    </a:p>
                  </a:txBody>
                  <a:tcPr/>
                </a:tc>
                <a:tc>
                  <a:txBody>
                    <a:bodyPr/>
                    <a:lstStyle/>
                    <a:p>
                      <a:r>
                        <a:rPr lang="en-US" dirty="0"/>
                        <a:t>c</a:t>
                      </a:r>
                    </a:p>
                  </a:txBody>
                  <a:tcPr/>
                </a:tc>
                <a:extLst>
                  <a:ext uri="{0D108BD9-81ED-4DB2-BD59-A6C34878D82A}">
                    <a16:rowId xmlns:a16="http://schemas.microsoft.com/office/drawing/2014/main" xmlns="" val="10000"/>
                  </a:ext>
                </a:extLst>
              </a:tr>
              <a:tr h="467721">
                <a:tc>
                  <a:txBody>
                    <a:bodyPr/>
                    <a:lstStyle/>
                    <a:p>
                      <a:r>
                        <a:rPr lang="en-US" dirty="0"/>
                        <a:t>rè</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xmlns="" val="10001"/>
                  </a:ext>
                </a:extLst>
              </a:tr>
              <a:tr h="467721">
                <a:tc>
                  <a:txBody>
                    <a:bodyPr/>
                    <a:lstStyle/>
                    <a:p>
                      <a:r>
                        <a:rPr lang="en-US" dirty="0"/>
                        <a:t>g</a:t>
                      </a:r>
                    </a:p>
                  </a:txBody>
                  <a:tcPr/>
                </a:tc>
                <a:tc>
                  <a:txBody>
                    <a:bodyPr/>
                    <a:lstStyle/>
                    <a:p>
                      <a:r>
                        <a:rPr lang="en-US" dirty="0"/>
                        <a:t>h</a:t>
                      </a:r>
                    </a:p>
                  </a:txBody>
                  <a:tcPr/>
                </a:tc>
                <a:tc>
                  <a:txBody>
                    <a:bodyPr/>
                    <a:lstStyle/>
                    <a:p>
                      <a:r>
                        <a:rPr lang="en-US" dirty="0"/>
                        <a:t>je</a:t>
                      </a:r>
                    </a:p>
                  </a:txBody>
                  <a:tcPr/>
                </a:tc>
                <a:extLst>
                  <a:ext uri="{0D108BD9-81ED-4DB2-BD59-A6C34878D82A}">
                    <a16:rowId xmlns:a16="http://schemas.microsoft.com/office/drawing/2014/main" xmlns="" val="10002"/>
                  </a:ext>
                </a:extLst>
              </a:tr>
              <a:tr h="467721">
                <a:tc>
                  <a:txBody>
                    <a:bodyPr/>
                    <a:lstStyle/>
                    <a:p>
                      <a:r>
                        <a:rPr lang="en-US" dirty="0"/>
                        <a:t>j</a:t>
                      </a:r>
                    </a:p>
                  </a:txBody>
                  <a:tcPr/>
                </a:tc>
                <a:tc>
                  <a:txBody>
                    <a:bodyPr/>
                    <a:lstStyle/>
                    <a:p>
                      <a:r>
                        <a:rPr lang="en-US" dirty="0"/>
                        <a:t>k</a:t>
                      </a:r>
                    </a:p>
                  </a:txBody>
                  <a:tcPr/>
                </a:tc>
                <a:tc>
                  <a:txBody>
                    <a:bodyPr/>
                    <a:lstStyle/>
                    <a:p>
                      <a:r>
                        <a:rPr lang="en-US" dirty="0"/>
                        <a:t>l</a:t>
                      </a:r>
                    </a:p>
                  </a:txBody>
                  <a:tcPr/>
                </a:tc>
                <a:extLst>
                  <a:ext uri="{0D108BD9-81ED-4DB2-BD59-A6C34878D82A}">
                    <a16:rowId xmlns:a16="http://schemas.microsoft.com/office/drawing/2014/main" xmlns="" val="10003"/>
                  </a:ext>
                </a:extLst>
              </a:tr>
              <a:tr h="467721">
                <a:tc>
                  <a:txBody>
                    <a:bodyPr/>
                    <a:lstStyle/>
                    <a:p>
                      <a:r>
                        <a:rPr lang="en-US" dirty="0"/>
                        <a:t>m</a:t>
                      </a:r>
                    </a:p>
                  </a:txBody>
                  <a:tcPr/>
                </a:tc>
                <a:tc>
                  <a:txBody>
                    <a:bodyPr/>
                    <a:lstStyle/>
                    <a:p>
                      <a:r>
                        <a:rPr lang="en-US" dirty="0"/>
                        <a:t>n</a:t>
                      </a:r>
                    </a:p>
                  </a:txBody>
                  <a:tcPr/>
                </a:tc>
                <a:tc>
                  <a:txBody>
                    <a:bodyPr/>
                    <a:lstStyle/>
                    <a:p>
                      <a:r>
                        <a:rPr lang="en-US" dirty="0"/>
                        <a:t>la</a:t>
                      </a:r>
                    </a:p>
                  </a:txBody>
                  <a:tcPr/>
                </a:tc>
                <a:extLst>
                  <a:ext uri="{0D108BD9-81ED-4DB2-BD59-A6C34878D82A}">
                    <a16:rowId xmlns:a16="http://schemas.microsoft.com/office/drawing/2014/main" xmlns="" val="10004"/>
                  </a:ext>
                </a:extLst>
              </a:tr>
              <a:tr h="467721">
                <a:tc>
                  <a:txBody>
                    <a:bodyPr/>
                    <a:lstStyle/>
                    <a:p>
                      <a:r>
                        <a:rPr lang="en-US" dirty="0"/>
                        <a:t>p</a:t>
                      </a:r>
                    </a:p>
                  </a:txBody>
                  <a:tcPr/>
                </a:tc>
                <a:tc>
                  <a:txBody>
                    <a:bodyPr/>
                    <a:lstStyle/>
                    <a:p>
                      <a:r>
                        <a:rPr lang="en-US" dirty="0"/>
                        <a:t>q</a:t>
                      </a:r>
                    </a:p>
                  </a:txBody>
                  <a:tcPr/>
                </a:tc>
                <a:tc>
                  <a:txBody>
                    <a:bodyPr/>
                    <a:lstStyle/>
                    <a:p>
                      <a:r>
                        <a:rPr lang="en-US" dirty="0"/>
                        <a:t>r</a:t>
                      </a:r>
                    </a:p>
                  </a:txBody>
                  <a:tcPr/>
                </a:tc>
                <a:extLst>
                  <a:ext uri="{0D108BD9-81ED-4DB2-BD59-A6C34878D82A}">
                    <a16:rowId xmlns:a16="http://schemas.microsoft.com/office/drawing/2014/main" xmlns="" val="10005"/>
                  </a:ext>
                </a:extLst>
              </a:tr>
              <a:tr h="613483">
                <a:tc>
                  <a:txBody>
                    <a:bodyPr/>
                    <a:lstStyle/>
                    <a:p>
                      <a:r>
                        <a:rPr lang="en-US" dirty="0"/>
                        <a:t>s</a:t>
                      </a:r>
                    </a:p>
                  </a:txBody>
                  <a:tcPr/>
                </a:tc>
                <a:tc>
                  <a:txBody>
                    <a:bodyPr/>
                    <a:lstStyle/>
                    <a:p>
                      <a:r>
                        <a:rPr lang="en-US" dirty="0"/>
                        <a:t>t</a:t>
                      </a:r>
                    </a:p>
                  </a:txBody>
                  <a:tcPr/>
                </a:tc>
                <a:tc>
                  <a:txBody>
                    <a:bodyPr/>
                    <a:lstStyle/>
                    <a:p>
                      <a:r>
                        <a:rPr lang="en-US" dirty="0"/>
                        <a:t>dans</a:t>
                      </a:r>
                    </a:p>
                  </a:txBody>
                  <a:tcPr/>
                </a:tc>
                <a:extLst>
                  <a:ext uri="{0D108BD9-81ED-4DB2-BD59-A6C34878D82A}">
                    <a16:rowId xmlns:a16="http://schemas.microsoft.com/office/drawing/2014/main" xmlns="" val="10006"/>
                  </a:ext>
                </a:extLst>
              </a:tr>
              <a:tr h="467721">
                <a:tc>
                  <a:txBody>
                    <a:bodyPr/>
                    <a:lstStyle/>
                    <a:p>
                      <a:r>
                        <a:rPr lang="en-US" dirty="0"/>
                        <a:t>v</a:t>
                      </a:r>
                    </a:p>
                  </a:txBody>
                  <a:tcPr/>
                </a:tc>
                <a:tc>
                  <a:txBody>
                    <a:bodyPr/>
                    <a:lstStyle/>
                    <a:p>
                      <a:r>
                        <a:rPr lang="en-US" dirty="0"/>
                        <a:t>w</a:t>
                      </a:r>
                    </a:p>
                  </a:txBody>
                  <a:tcPr/>
                </a:tc>
                <a:tc>
                  <a:txBody>
                    <a:bodyPr/>
                    <a:lstStyle/>
                    <a:p>
                      <a:r>
                        <a:rPr lang="en-US" dirty="0"/>
                        <a:t>x</a:t>
                      </a:r>
                    </a:p>
                  </a:txBody>
                  <a:tcPr/>
                </a:tc>
                <a:extLst>
                  <a:ext uri="{0D108BD9-81ED-4DB2-BD59-A6C34878D82A}">
                    <a16:rowId xmlns:a16="http://schemas.microsoft.com/office/drawing/2014/main" xmlns="" val="10007"/>
                  </a:ext>
                </a:extLst>
              </a:tr>
              <a:tr h="467721">
                <a:tc>
                  <a:txBody>
                    <a:bodyPr/>
                    <a:lstStyle/>
                    <a:p>
                      <a:r>
                        <a:rPr lang="en-US" dirty="0"/>
                        <a:t>et</a:t>
                      </a:r>
                    </a:p>
                  </a:txBody>
                  <a:tcPr/>
                </a:tc>
                <a:tc>
                  <a:txBody>
                    <a:bodyPr/>
                    <a:lstStyle/>
                    <a:p>
                      <a:r>
                        <a:rPr lang="en-US" dirty="0"/>
                        <a:t>à partir de</a:t>
                      </a:r>
                    </a:p>
                  </a:txBody>
                  <a:tcPr/>
                </a:tc>
                <a:tc>
                  <a:txBody>
                    <a:bodyPr/>
                    <a:lstStyle/>
                    <a:p>
                      <a:endParaRPr lang="en-US" dirty="0"/>
                    </a:p>
                  </a:txBody>
                  <a:tcPr/>
                </a:tc>
                <a:extLst>
                  <a:ext uri="{0D108BD9-81ED-4DB2-BD59-A6C34878D82A}">
                    <a16:rowId xmlns:a16="http://schemas.microsoft.com/office/drawing/2014/main" xmlns="" val="10008"/>
                  </a:ext>
                </a:extLst>
              </a:tr>
            </a:tbl>
          </a:graphicData>
        </a:graphic>
      </p:graphicFrame>
      <p:sp>
        <p:nvSpPr>
          <p:cNvPr id="3" name="Content Placeholder 2"/>
          <p:cNvSpPr>
            <a:spLocks noGrp="1"/>
          </p:cNvSpPr>
          <p:nvPr>
            <p:ph sz="half" idx="2"/>
          </p:nvPr>
        </p:nvSpPr>
        <p:spPr/>
        <p:txBody>
          <a:bodyPr/>
          <a:lstStyle/>
          <a:p>
            <a:endParaRPr lang="en-US"/>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21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49670"/>
            <a:ext cx="7272339" cy="783391"/>
          </a:xfrm>
        </p:spPr>
        <p:txBody>
          <a:bodyPr/>
          <a:lstStyle/>
          <a:p>
            <a:r>
              <a:rPr lang="en-US" dirty="0"/>
              <a:t>Numbers</a:t>
            </a:r>
          </a:p>
        </p:txBody>
      </p:sp>
      <p:sp>
        <p:nvSpPr>
          <p:cNvPr id="3" name="Text Placeholder 2"/>
          <p:cNvSpPr>
            <a:spLocks noGrp="1"/>
          </p:cNvSpPr>
          <p:nvPr>
            <p:ph type="body" idx="1"/>
          </p:nvPr>
        </p:nvSpPr>
        <p:spPr>
          <a:xfrm rot="10800000" flipV="1">
            <a:off x="1089024" y="1133061"/>
            <a:ext cx="3429000" cy="555618"/>
          </a:xfrm>
        </p:spPr>
        <p:txBody>
          <a:bodyPr/>
          <a:lstStyle/>
          <a:p>
            <a:r>
              <a:rPr lang="en-US" dirty="0"/>
              <a:t>English</a:t>
            </a:r>
          </a:p>
        </p:txBody>
      </p:sp>
      <p:sp>
        <p:nvSpPr>
          <p:cNvPr id="4" name="Content Placeholder 3"/>
          <p:cNvSpPr>
            <a:spLocks noGrp="1"/>
          </p:cNvSpPr>
          <p:nvPr>
            <p:ph sz="half" idx="2"/>
          </p:nvPr>
        </p:nvSpPr>
        <p:spPr>
          <a:xfrm>
            <a:off x="1089024" y="1688680"/>
            <a:ext cx="3429000" cy="4781694"/>
          </a:xfrm>
        </p:spPr>
        <p:txBody>
          <a:bodyPr>
            <a:normAutofit fontScale="92500" lnSpcReduction="20000"/>
          </a:bodyPr>
          <a:lstStyle/>
          <a:p>
            <a:r>
              <a:rPr lang="en-US" dirty="0"/>
              <a:t>One</a:t>
            </a:r>
          </a:p>
          <a:p>
            <a:r>
              <a:rPr lang="en-US" dirty="0"/>
              <a:t>Two</a:t>
            </a:r>
          </a:p>
          <a:p>
            <a:r>
              <a:rPr lang="en-US" dirty="0"/>
              <a:t>Three</a:t>
            </a:r>
          </a:p>
          <a:p>
            <a:r>
              <a:rPr lang="en-US" dirty="0"/>
              <a:t>Four</a:t>
            </a:r>
          </a:p>
          <a:p>
            <a:r>
              <a:rPr lang="en-US" dirty="0"/>
              <a:t>Five</a:t>
            </a:r>
          </a:p>
          <a:p>
            <a:r>
              <a:rPr lang="en-US" dirty="0"/>
              <a:t>Six</a:t>
            </a:r>
          </a:p>
          <a:p>
            <a:r>
              <a:rPr lang="en-US" dirty="0"/>
              <a:t>Seven</a:t>
            </a:r>
          </a:p>
          <a:p>
            <a:r>
              <a:rPr lang="en-US" dirty="0"/>
              <a:t>Eight</a:t>
            </a:r>
          </a:p>
          <a:p>
            <a:r>
              <a:rPr lang="en-US" dirty="0"/>
              <a:t>Nine</a:t>
            </a:r>
          </a:p>
          <a:p>
            <a:r>
              <a:rPr lang="en-US" dirty="0"/>
              <a:t>Ten</a:t>
            </a:r>
          </a:p>
          <a:p>
            <a:endParaRPr lang="en-US" dirty="0"/>
          </a:p>
        </p:txBody>
      </p:sp>
      <p:sp>
        <p:nvSpPr>
          <p:cNvPr id="5" name="Text Placeholder 4"/>
          <p:cNvSpPr>
            <a:spLocks noGrp="1"/>
          </p:cNvSpPr>
          <p:nvPr>
            <p:ph type="body" sz="quarter" idx="3"/>
          </p:nvPr>
        </p:nvSpPr>
        <p:spPr>
          <a:xfrm>
            <a:off x="4932363" y="1122150"/>
            <a:ext cx="3429000" cy="566530"/>
          </a:xfrm>
        </p:spPr>
        <p:txBody>
          <a:bodyPr/>
          <a:lstStyle/>
          <a:p>
            <a:r>
              <a:rPr lang="en-US" b="0" dirty="0"/>
              <a:t>French</a:t>
            </a:r>
          </a:p>
        </p:txBody>
      </p:sp>
      <p:sp>
        <p:nvSpPr>
          <p:cNvPr id="6" name="Content Placeholder 5"/>
          <p:cNvSpPr>
            <a:spLocks noGrp="1"/>
          </p:cNvSpPr>
          <p:nvPr>
            <p:ph sz="quarter" idx="4"/>
          </p:nvPr>
        </p:nvSpPr>
        <p:spPr>
          <a:xfrm>
            <a:off x="4932363" y="1798983"/>
            <a:ext cx="3429000" cy="4671391"/>
          </a:xfrm>
        </p:spPr>
        <p:txBody>
          <a:bodyPr>
            <a:normAutofit lnSpcReduction="10000"/>
          </a:bodyPr>
          <a:lstStyle/>
          <a:p>
            <a:r>
              <a:rPr lang="en-US" dirty="0"/>
              <a:t>Un</a:t>
            </a:r>
          </a:p>
          <a:p>
            <a:r>
              <a:rPr lang="en-US" dirty="0" err="1"/>
              <a:t>Deux</a:t>
            </a:r>
            <a:endParaRPr lang="en-US" dirty="0"/>
          </a:p>
          <a:p>
            <a:r>
              <a:rPr lang="en-US" dirty="0" err="1"/>
              <a:t>Quatre</a:t>
            </a:r>
            <a:endParaRPr lang="en-US" dirty="0"/>
          </a:p>
          <a:p>
            <a:r>
              <a:rPr lang="en-US" dirty="0"/>
              <a:t>Cinq</a:t>
            </a:r>
          </a:p>
          <a:p>
            <a:r>
              <a:rPr lang="en-US" dirty="0"/>
              <a:t>Six</a:t>
            </a:r>
          </a:p>
          <a:p>
            <a:r>
              <a:rPr lang="en-US" dirty="0"/>
              <a:t>Sept</a:t>
            </a:r>
          </a:p>
          <a:p>
            <a:r>
              <a:rPr lang="en-US" dirty="0" err="1"/>
              <a:t>Huit</a:t>
            </a:r>
            <a:endParaRPr lang="en-US" dirty="0"/>
          </a:p>
          <a:p>
            <a:r>
              <a:rPr lang="en-US" dirty="0" err="1"/>
              <a:t>Neuf</a:t>
            </a:r>
            <a:endParaRPr lang="en-US" dirty="0"/>
          </a:p>
          <a:p>
            <a:r>
              <a:rPr lang="en-US" dirty="0"/>
              <a:t>Dix</a:t>
            </a:r>
          </a:p>
          <a:p>
            <a:endParaRPr lang="en-US" dirty="0"/>
          </a:p>
        </p:txBody>
      </p:sp>
    </p:spTree>
    <p:extLst>
      <p:ext uri="{BB962C8B-B14F-4D97-AF65-F5344CB8AC3E}">
        <p14:creationId xmlns:p14="http://schemas.microsoft.com/office/powerpoint/2010/main" val="30983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84729" y="381000"/>
            <a:ext cx="3429000" cy="668867"/>
          </a:xfrm>
        </p:spPr>
        <p:txBody>
          <a:bodyPr/>
          <a:lstStyle/>
          <a:p>
            <a:r>
              <a:rPr lang="en-US" sz="3000" dirty="0"/>
              <a:t>Other Languages</a:t>
            </a:r>
          </a:p>
        </p:txBody>
      </p:sp>
      <p:pic>
        <p:nvPicPr>
          <p:cNvPr id="13" name="Content Placeholder 12"/>
          <p:cNvPicPr>
            <a:picLocks noGrp="1" noChangeAspect="1"/>
          </p:cNvPicPr>
          <p:nvPr>
            <p:ph idx="1"/>
          </p:nvPr>
        </p:nvPicPr>
        <p:blipFill>
          <a:blip r:embed="rId2"/>
          <a:stretch>
            <a:fillRect/>
          </a:stretch>
        </p:blipFill>
        <p:spPr>
          <a:xfrm>
            <a:off x="4711148" y="3801533"/>
            <a:ext cx="4065299" cy="2817928"/>
          </a:xfrm>
          <a:prstGeom prst="rect">
            <a:avLst/>
          </a:prstGeom>
        </p:spPr>
      </p:pic>
      <p:sp>
        <p:nvSpPr>
          <p:cNvPr id="9" name="Text Placeholder 8"/>
          <p:cNvSpPr>
            <a:spLocks noGrp="1"/>
          </p:cNvSpPr>
          <p:nvPr>
            <p:ph type="body" sz="half" idx="2"/>
          </p:nvPr>
        </p:nvSpPr>
        <p:spPr>
          <a:xfrm>
            <a:off x="1084729" y="1320800"/>
            <a:ext cx="3429000" cy="4961467"/>
          </a:xfrm>
        </p:spPr>
        <p:txBody>
          <a:bodyPr>
            <a:normAutofit fontScale="92500"/>
          </a:bodyPr>
          <a:lstStyle/>
          <a:p>
            <a:pPr algn="l"/>
            <a:r>
              <a:rPr lang="en-US" sz="2400" dirty="0"/>
              <a:t>         The less popular languages include Brenton, Occitan, Catalan, Basque, Alsatian, Picard also known as </a:t>
            </a:r>
            <a:r>
              <a:rPr lang="en-US" sz="2400" dirty="0" err="1"/>
              <a:t>Chtimi</a:t>
            </a:r>
            <a:r>
              <a:rPr lang="en-US" sz="2400" dirty="0"/>
              <a:t>, and Corsican. All of these are unique in their own way, but each, I have noticed, sound very similar. Although these language aren’t as common, you still should be able to recognize all of the languages identified in France.</a:t>
            </a:r>
          </a:p>
          <a:p>
            <a:pPr algn="l"/>
            <a:endParaRPr lang="en-US" dirty="0"/>
          </a:p>
        </p:txBody>
      </p:sp>
      <p:pic>
        <p:nvPicPr>
          <p:cNvPr id="12" name="Picture 11"/>
          <p:cNvPicPr>
            <a:picLocks noChangeAspect="1"/>
          </p:cNvPicPr>
          <p:nvPr/>
        </p:nvPicPr>
        <p:blipFill>
          <a:blip r:embed="rId3"/>
          <a:stretch>
            <a:fillRect/>
          </a:stretch>
        </p:blipFill>
        <p:spPr>
          <a:xfrm>
            <a:off x="4711148" y="295505"/>
            <a:ext cx="4065299" cy="3506028"/>
          </a:xfrm>
          <a:prstGeom prst="rect">
            <a:avLst/>
          </a:prstGeom>
        </p:spPr>
      </p:pic>
    </p:spTree>
    <p:extLst>
      <p:ext uri="{BB962C8B-B14F-4D97-AF65-F5344CB8AC3E}">
        <p14:creationId xmlns:p14="http://schemas.microsoft.com/office/powerpoint/2010/main" val="328194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9024" y="274638"/>
            <a:ext cx="7272339" cy="858424"/>
          </a:xfrm>
        </p:spPr>
        <p:txBody>
          <a:bodyPr/>
          <a:lstStyle/>
          <a:p>
            <a:r>
              <a:rPr lang="en-US" dirty="0"/>
              <a:t>Conclusion</a:t>
            </a:r>
          </a:p>
        </p:txBody>
      </p:sp>
      <p:sp>
        <p:nvSpPr>
          <p:cNvPr id="6" name="Content Placeholder 5"/>
          <p:cNvSpPr>
            <a:spLocks noGrp="1"/>
          </p:cNvSpPr>
          <p:nvPr>
            <p:ph idx="1"/>
          </p:nvPr>
        </p:nvSpPr>
        <p:spPr>
          <a:xfrm>
            <a:off x="1089024" y="1351722"/>
            <a:ext cx="7272339" cy="4774441"/>
          </a:xfrm>
        </p:spPr>
        <p:txBody>
          <a:bodyPr>
            <a:noAutofit/>
          </a:bodyPr>
          <a:lstStyle/>
          <a:p>
            <a:pPr marL="0" indent="0">
              <a:buNone/>
            </a:pPr>
            <a:r>
              <a:rPr lang="en-US" sz="2700" dirty="0"/>
              <a:t>           Therefore, France has many different spoken languages. French is the official language of France. French has a great history and background. There are also other languages spoken in France. Some which might include Brenton, Occitan, Catalan, Bosque, Alsatian, Picard or </a:t>
            </a:r>
            <a:r>
              <a:rPr lang="en-US" sz="2700" dirty="0" err="1"/>
              <a:t>Chtimi</a:t>
            </a:r>
            <a:r>
              <a:rPr lang="en-US" sz="2700" dirty="0"/>
              <a:t>, and Corsican. Most of the people there will speak French, so you have to learn specific words or phrases to get around Paris or wherever you are traveling. Also, learning their alphabet and numbers would be useful.</a:t>
            </a:r>
          </a:p>
        </p:txBody>
      </p:sp>
    </p:spTree>
    <p:extLst>
      <p:ext uri="{BB962C8B-B14F-4D97-AF65-F5344CB8AC3E}">
        <p14:creationId xmlns:p14="http://schemas.microsoft.com/office/powerpoint/2010/main" val="3304672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Tradition.thmx</Template>
  <TotalTime>227</TotalTime>
  <Words>281</Words>
  <Application>Microsoft Macintosh PowerPoint</Application>
  <PresentationFormat>On-screen Show (4:3)</PresentationFormat>
  <Paragraphs>100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Tradition</vt:lpstr>
      <vt:lpstr>The Many Languages of France</vt:lpstr>
      <vt:lpstr>Introduction</vt:lpstr>
      <vt:lpstr>French</vt:lpstr>
      <vt:lpstr>Words and Phrases</vt:lpstr>
      <vt:lpstr>Alphabet</vt:lpstr>
      <vt:lpstr>Numbers</vt:lpstr>
      <vt:lpstr>Other Languages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Languages of France</dc:title>
  <dc:creator>scs</dc:creator>
  <cp:lastModifiedBy>default</cp:lastModifiedBy>
  <cp:revision>28</cp:revision>
  <dcterms:created xsi:type="dcterms:W3CDTF">2016-05-09T15:20:44Z</dcterms:created>
  <dcterms:modified xsi:type="dcterms:W3CDTF">2016-05-20T16:05:46Z</dcterms:modified>
</cp:coreProperties>
</file>