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4" r:id="rId4"/>
    <p:sldId id="266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08BE-3CF8-CA43-B570-3020911D6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14975-B097-754F-878B-876FE6344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D4886-ECE7-8D44-AC73-733067BE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2037-0E92-C140-8733-8ECEC154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EB212-8EE3-C847-B387-3130948A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0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3A5F-94AC-EE4D-85D5-CB9B72C9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BD1A9-4909-EF48-B375-B3637B07C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B45A2-2D12-B248-861B-226F7D9A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5F861-A797-D745-A067-C25AF9BC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5628-ADF6-6548-B808-69CC9524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F4A1A-24F6-C641-B0C8-AC46FAF4B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0BE34-B899-944F-B56F-055739C49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7FF5-3992-DF4F-AF16-A56C2D18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89C7-53D6-254D-A461-964645C1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BEEAF-85AE-9E4C-8566-78C153EC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12B4-49EC-A14E-8B1B-A4262E7D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9A5B2-468B-564C-985E-0F1D6551B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3F49-E724-8846-860B-FD13B666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DCC8-CB1A-CE4A-9BF0-ADD77BE7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50A7-2B37-464E-ABF5-24168F3B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860D-9786-1044-B915-56925A78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C52DE-6721-3040-9593-C60ECF2E9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D8AE0-9437-C74A-814C-5F6D344E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A991-9097-9A40-AF9D-D95EB76C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2DEB-FB74-4C47-9216-30229E4A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7B6D-516E-DA44-8582-82210623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B3F3-F6C9-B447-BDB8-816878697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4111F-CB18-684F-90A8-588D44D9D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0E4F6-41E7-F64E-93D1-357403EA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A4F47-33C7-4240-8331-AC2EE463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6F303-94D6-8D45-BA07-3E1D9504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CEF2-EBF2-B048-83F6-AB0E9F06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4976D-5973-9C49-924C-D41E5EE7F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4BD44-B6DC-2643-A05C-956F0D6E0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CEF81-F605-4F49-8C50-D20A0F290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7C72E-B91B-3B43-A94E-388A90F7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6523A-5849-5D46-BA0E-05A78FCD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F18D1-6EA9-3B49-8A20-401A72B3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84ADA-F3C2-9440-B5F3-2F397903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105A-4B3F-3840-A606-639F6AF1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A07BE-99DB-474F-BB84-D7A509FF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75B9D-2673-734B-A848-B307BEAD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D3B0F-2CAD-6E4C-A4F4-0BB0B4AC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7FA7BC-BB77-9B40-9178-E24E13B0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FD3EC8-56F2-B245-9E87-8AB6F4D0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CB4DF-EB1B-2749-BD6B-B252F777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1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89FD-B0A2-824C-8516-3000DBBF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0770-DA25-5F44-A2C9-54453BB6B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B5008-9B82-E546-85A2-A60E0FD13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50BF1-CCF7-8F4D-AC94-2B5027DD5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EE350-1E73-9247-9AFC-0FFDE2F8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5AC38-9C1E-1A4B-B120-B035902B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9263-821B-D74E-A456-6F30420C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B13D2-70B4-0141-9476-4D65CD93C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9975D-8A1A-E14E-BC7D-1D66CA6BB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01CCF-513E-1F44-9ECB-8D288788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19050-39C0-4F4E-B7F5-F0B2C06D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7882D-74D8-4C4E-9D20-40883489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1C2F3-D745-9344-AA42-B9BE874E7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E397F-D754-7F4E-BF9F-595AA9350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D39C2-3CBF-414B-A8E2-BA47BACF6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C6A3-7556-3644-8954-EDEEE6A3881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215F-E4E9-9E43-85E3-07581B26B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315BC-E606-C148-9F74-CC307C38A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DCF4-E291-E94C-A822-BA70D3BE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F2550-8768-8145-8216-4BAE06CA5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RACEEECEEER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82776-6013-1245-AFFA-34C89A55E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Short Answer Response</a:t>
            </a:r>
          </a:p>
        </p:txBody>
      </p:sp>
    </p:spTree>
    <p:extLst>
      <p:ext uri="{BB962C8B-B14F-4D97-AF65-F5344CB8AC3E}">
        <p14:creationId xmlns:p14="http://schemas.microsoft.com/office/powerpoint/2010/main" val="199601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669AB2-9212-C649-B1C4-84DF43CF9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61772"/>
              </p:ext>
            </p:extLst>
          </p:nvPr>
        </p:nvGraphicFramePr>
        <p:xfrm>
          <a:off x="572805" y="433887"/>
          <a:ext cx="10770698" cy="4685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532">
                  <a:extLst>
                    <a:ext uri="{9D8B030D-6E8A-4147-A177-3AD203B41FA5}">
                      <a16:colId xmlns:a16="http://schemas.microsoft.com/office/drawing/2014/main" val="3661656529"/>
                    </a:ext>
                  </a:extLst>
                </a:gridCol>
                <a:gridCol w="1491944">
                  <a:extLst>
                    <a:ext uri="{9D8B030D-6E8A-4147-A177-3AD203B41FA5}">
                      <a16:colId xmlns:a16="http://schemas.microsoft.com/office/drawing/2014/main" val="3430617599"/>
                    </a:ext>
                  </a:extLst>
                </a:gridCol>
                <a:gridCol w="2930316">
                  <a:extLst>
                    <a:ext uri="{9D8B030D-6E8A-4147-A177-3AD203B41FA5}">
                      <a16:colId xmlns:a16="http://schemas.microsoft.com/office/drawing/2014/main" val="2381071981"/>
                    </a:ext>
                  </a:extLst>
                </a:gridCol>
                <a:gridCol w="5832906">
                  <a:extLst>
                    <a:ext uri="{9D8B030D-6E8A-4147-A177-3AD203B41FA5}">
                      <a16:colId xmlns:a16="http://schemas.microsoft.com/office/drawing/2014/main" val="3872403547"/>
                    </a:ext>
                  </a:extLst>
                </a:gridCol>
              </a:tblGrid>
              <a:tr h="4816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Writing Prompt Question: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write the Writing Prompt Question (and page number if applicable).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12842"/>
                  </a:ext>
                </a:extLst>
              </a:tr>
              <a:tr h="2780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Restate the Question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effectLst/>
                        </a:rPr>
                        <a:t>I can restate the question in my own words using t</a:t>
                      </a:r>
                      <a:r>
                        <a:rPr lang="en-US" sz="1600" dirty="0">
                          <a:effectLst/>
                        </a:rPr>
                        <a:t>he </a:t>
                      </a:r>
                      <a:r>
                        <a:rPr lang="en-US" sz="1600" b="1" dirty="0">
                          <a:effectLst/>
                        </a:rPr>
                        <a:t>KEY WORDS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61" marR="60161" marT="7324" marB="732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8860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C70C9C-7ACF-6940-8B06-397F46142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57951"/>
              </p:ext>
            </p:extLst>
          </p:nvPr>
        </p:nvGraphicFramePr>
        <p:xfrm>
          <a:off x="515008" y="4750893"/>
          <a:ext cx="4950372" cy="169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516">
                  <a:extLst>
                    <a:ext uri="{9D8B030D-6E8A-4147-A177-3AD203B41FA5}">
                      <a16:colId xmlns:a16="http://schemas.microsoft.com/office/drawing/2014/main" val="1584625886"/>
                    </a:ext>
                  </a:extLst>
                </a:gridCol>
                <a:gridCol w="1488025">
                  <a:extLst>
                    <a:ext uri="{9D8B030D-6E8A-4147-A177-3AD203B41FA5}">
                      <a16:colId xmlns:a16="http://schemas.microsoft.com/office/drawing/2014/main" val="2734495930"/>
                    </a:ext>
                  </a:extLst>
                </a:gridCol>
                <a:gridCol w="2936831">
                  <a:extLst>
                    <a:ext uri="{9D8B030D-6E8A-4147-A177-3AD203B41FA5}">
                      <a16:colId xmlns:a16="http://schemas.microsoft.com/office/drawing/2014/main" val="1360076910"/>
                    </a:ext>
                  </a:extLst>
                </a:gridCol>
              </a:tblGrid>
              <a:tr h="1699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593" marR="71593" marT="8716" marB="87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Answer the Question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593" marR="71593" marT="8716" marB="87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 can answer the question accurately. </a:t>
                      </a:r>
                    </a:p>
                    <a:p>
                      <a:pPr marL="15430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593" marR="71593" marT="8716" marB="87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65804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CF1C83-3BCE-FE49-B0FB-21FD0A6D4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104568"/>
              </p:ext>
            </p:extLst>
          </p:nvPr>
        </p:nvGraphicFramePr>
        <p:xfrm>
          <a:off x="5465380" y="4724781"/>
          <a:ext cx="5048812" cy="1725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8812">
                  <a:extLst>
                    <a:ext uri="{9D8B030D-6E8A-4147-A177-3AD203B41FA5}">
                      <a16:colId xmlns:a16="http://schemas.microsoft.com/office/drawing/2014/main" val="1953629318"/>
                    </a:ext>
                  </a:extLst>
                </a:gridCol>
              </a:tblGrid>
              <a:tr h="17254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593" marR="71593" marT="8716" marB="87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820341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D53E46-A20E-AE4D-848B-B57E8C87335C}"/>
              </a:ext>
            </a:extLst>
          </p:cNvPr>
          <p:cNvCxnSpPr>
            <a:cxnSpLocks/>
          </p:cNvCxnSpPr>
          <p:nvPr/>
        </p:nvCxnSpPr>
        <p:spPr>
          <a:xfrm>
            <a:off x="525515" y="1445172"/>
            <a:ext cx="10841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99871D-635E-3742-9DDF-8E062F98A967}"/>
              </a:ext>
            </a:extLst>
          </p:cNvPr>
          <p:cNvCxnSpPr>
            <a:cxnSpLocks/>
          </p:cNvCxnSpPr>
          <p:nvPr/>
        </p:nvCxnSpPr>
        <p:spPr>
          <a:xfrm>
            <a:off x="2522483" y="407774"/>
            <a:ext cx="0" cy="6042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0BE6E6-49D4-E94A-98FC-C93EEC3C731C}"/>
              </a:ext>
            </a:extLst>
          </p:cNvPr>
          <p:cNvCxnSpPr>
            <a:cxnSpLocks/>
          </p:cNvCxnSpPr>
          <p:nvPr/>
        </p:nvCxnSpPr>
        <p:spPr>
          <a:xfrm>
            <a:off x="1051034" y="1445172"/>
            <a:ext cx="0" cy="3762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95A6E54-1D6E-984D-8F59-E55EA0210D2F}"/>
              </a:ext>
            </a:extLst>
          </p:cNvPr>
          <p:cNvCxnSpPr>
            <a:cxnSpLocks/>
          </p:cNvCxnSpPr>
          <p:nvPr/>
        </p:nvCxnSpPr>
        <p:spPr>
          <a:xfrm>
            <a:off x="504498" y="4750892"/>
            <a:ext cx="4950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FB8EEC-FACE-0C48-A214-20166A5D64F9}"/>
              </a:ext>
            </a:extLst>
          </p:cNvPr>
          <p:cNvCxnSpPr>
            <a:cxnSpLocks/>
          </p:cNvCxnSpPr>
          <p:nvPr/>
        </p:nvCxnSpPr>
        <p:spPr>
          <a:xfrm>
            <a:off x="5454870" y="1445172"/>
            <a:ext cx="0" cy="50050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60917E-B4D0-3743-A645-65C2EADB3FBE}"/>
              </a:ext>
            </a:extLst>
          </p:cNvPr>
          <p:cNvCxnSpPr>
            <a:cxnSpLocks/>
          </p:cNvCxnSpPr>
          <p:nvPr/>
        </p:nvCxnSpPr>
        <p:spPr>
          <a:xfrm>
            <a:off x="572805" y="6450224"/>
            <a:ext cx="10794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6712DB-4F06-FE4D-93DE-FFFF32326234}"/>
              </a:ext>
            </a:extLst>
          </p:cNvPr>
          <p:cNvCxnSpPr/>
          <p:nvPr/>
        </p:nvCxnSpPr>
        <p:spPr>
          <a:xfrm>
            <a:off x="1051034" y="4750892"/>
            <a:ext cx="0" cy="1699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C47D85E-F052-AA41-9D34-BFE1BA8B90A0}"/>
              </a:ext>
            </a:extLst>
          </p:cNvPr>
          <p:cNvCxnSpPr/>
          <p:nvPr/>
        </p:nvCxnSpPr>
        <p:spPr>
          <a:xfrm>
            <a:off x="11366808" y="407773"/>
            <a:ext cx="0" cy="6042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50AE0F-5DC2-FA49-8761-BDCC3D978B70}"/>
              </a:ext>
            </a:extLst>
          </p:cNvPr>
          <p:cNvCxnSpPr>
            <a:cxnSpLocks/>
          </p:cNvCxnSpPr>
          <p:nvPr/>
        </p:nvCxnSpPr>
        <p:spPr>
          <a:xfrm>
            <a:off x="525515" y="407774"/>
            <a:ext cx="10841293" cy="26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26199D-197C-AB4D-9CA1-5691A861DF9F}"/>
              </a:ext>
            </a:extLst>
          </p:cNvPr>
          <p:cNvCxnSpPr/>
          <p:nvPr/>
        </p:nvCxnSpPr>
        <p:spPr>
          <a:xfrm flipH="1">
            <a:off x="488732" y="407773"/>
            <a:ext cx="10510" cy="6042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4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025216-BC9C-8E43-8E7D-A00E1FDB7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15710"/>
              </p:ext>
            </p:extLst>
          </p:nvPr>
        </p:nvGraphicFramePr>
        <p:xfrm>
          <a:off x="415158" y="433551"/>
          <a:ext cx="11361683" cy="5990897"/>
        </p:xfrm>
        <a:graphic>
          <a:graphicData uri="http://schemas.openxmlformats.org/drawingml/2006/table">
            <a:tbl>
              <a:tblPr firstRow="1" firstCol="1" bandRow="1"/>
              <a:tblGrid>
                <a:gridCol w="1158129">
                  <a:extLst>
                    <a:ext uri="{9D8B030D-6E8A-4147-A177-3AD203B41FA5}">
                      <a16:colId xmlns:a16="http://schemas.microsoft.com/office/drawing/2014/main" val="3411759013"/>
                    </a:ext>
                  </a:extLst>
                </a:gridCol>
                <a:gridCol w="1297430">
                  <a:extLst>
                    <a:ext uri="{9D8B030D-6E8A-4147-A177-3AD203B41FA5}">
                      <a16:colId xmlns:a16="http://schemas.microsoft.com/office/drawing/2014/main" val="2669555794"/>
                    </a:ext>
                  </a:extLst>
                </a:gridCol>
                <a:gridCol w="3435767">
                  <a:extLst>
                    <a:ext uri="{9D8B030D-6E8A-4147-A177-3AD203B41FA5}">
                      <a16:colId xmlns:a16="http://schemas.microsoft.com/office/drawing/2014/main" val="374403922"/>
                    </a:ext>
                  </a:extLst>
                </a:gridCol>
                <a:gridCol w="5470357">
                  <a:extLst>
                    <a:ext uri="{9D8B030D-6E8A-4147-A177-3AD203B41FA5}">
                      <a16:colId xmlns:a16="http://schemas.microsoft.com/office/drawing/2014/main" val="2933358946"/>
                    </a:ext>
                  </a:extLst>
                </a:gridCol>
              </a:tblGrid>
              <a:tr h="599089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 Evidence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relevant: related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compelling: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powerful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Symbol" panose="05050102010706020507" pitchFamily="18" charset="2"/>
                        <a:buChar char="·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transition words by referring to the “What does the text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?” writing prompts.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information from the text to prove my answer.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ONE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relevant and compelling quote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from the text to prove my answer.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compelling quote is usually one sentence long.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evidence (quote) that is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related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question and my answer.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53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8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3FCB7F-657A-4447-AC30-D31EAF7DB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95972"/>
              </p:ext>
            </p:extLst>
          </p:nvPr>
        </p:nvGraphicFramePr>
        <p:xfrm>
          <a:off x="838200" y="556054"/>
          <a:ext cx="10515599" cy="5615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071">
                  <a:extLst>
                    <a:ext uri="{9D8B030D-6E8A-4147-A177-3AD203B41FA5}">
                      <a16:colId xmlns:a16="http://schemas.microsoft.com/office/drawing/2014/main" val="793331641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val="4067546341"/>
                    </a:ext>
                  </a:extLst>
                </a:gridCol>
                <a:gridCol w="2988533">
                  <a:extLst>
                    <a:ext uri="{9D8B030D-6E8A-4147-A177-3AD203B41FA5}">
                      <a16:colId xmlns:a16="http://schemas.microsoft.com/office/drawing/2014/main" val="3373176607"/>
                    </a:ext>
                  </a:extLst>
                </a:gridCol>
                <a:gridCol w="5337718">
                  <a:extLst>
                    <a:ext uri="{9D8B030D-6E8A-4147-A177-3AD203B41FA5}">
                      <a16:colId xmlns:a16="http://schemas.microsoft.com/office/drawing/2014/main" val="2780018376"/>
                    </a:ext>
                  </a:extLst>
                </a:gridCol>
              </a:tblGrid>
              <a:tr h="5615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Explain the Evidence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3083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use the “What does the author MEAN?” and/or the “Why does it MATTER?” writing prompts.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explain the answer while using KEY WORDS from the text.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explain the answer in ways that are related to the question.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use at least three sentences in my explanation.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25993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192CC8-D6A7-404E-AF14-78FC77A2FCB1}"/>
              </a:ext>
            </a:extLst>
          </p:cNvPr>
          <p:cNvCxnSpPr/>
          <p:nvPr/>
        </p:nvCxnSpPr>
        <p:spPr>
          <a:xfrm>
            <a:off x="2730843" y="556054"/>
            <a:ext cx="0" cy="5615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018D06-310C-F34D-A828-2F253CCC27CB}"/>
              </a:ext>
            </a:extLst>
          </p:cNvPr>
          <p:cNvCxnSpPr>
            <a:endCxn id="2" idx="2"/>
          </p:cNvCxnSpPr>
          <p:nvPr/>
        </p:nvCxnSpPr>
        <p:spPr>
          <a:xfrm flipH="1">
            <a:off x="6095999" y="538630"/>
            <a:ext cx="1" cy="5632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E3B72E-167E-A549-A072-865A8DD9097C}"/>
              </a:ext>
            </a:extLst>
          </p:cNvPr>
          <p:cNvCxnSpPr/>
          <p:nvPr/>
        </p:nvCxnSpPr>
        <p:spPr>
          <a:xfrm flipV="1">
            <a:off x="2730843" y="444843"/>
            <a:ext cx="0" cy="111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D3195E-F86D-1D4B-B407-E56A8FFCA891}"/>
              </a:ext>
            </a:extLst>
          </p:cNvPr>
          <p:cNvCxnSpPr/>
          <p:nvPr/>
        </p:nvCxnSpPr>
        <p:spPr>
          <a:xfrm>
            <a:off x="1334530" y="490626"/>
            <a:ext cx="0" cy="5811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3DB5CD-39DD-1C4F-B77D-721B91B1243F}"/>
              </a:ext>
            </a:extLst>
          </p:cNvPr>
          <p:cNvSpPr txBox="1"/>
          <p:nvPr/>
        </p:nvSpPr>
        <p:spPr>
          <a:xfrm>
            <a:off x="578712" y="444843"/>
            <a:ext cx="10678297" cy="5857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4FCCF1-4DDD-F24C-85BF-43BFE7510C49}"/>
              </a:ext>
            </a:extLst>
          </p:cNvPr>
          <p:cNvCxnSpPr>
            <a:cxnSpLocks/>
          </p:cNvCxnSpPr>
          <p:nvPr/>
        </p:nvCxnSpPr>
        <p:spPr>
          <a:xfrm flipH="1" flipV="1">
            <a:off x="6095999" y="418307"/>
            <a:ext cx="1" cy="65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38B762-9F6A-E643-B256-D0C4F2598238}"/>
              </a:ext>
            </a:extLst>
          </p:cNvPr>
          <p:cNvCxnSpPr>
            <a:cxnSpLocks/>
          </p:cNvCxnSpPr>
          <p:nvPr/>
        </p:nvCxnSpPr>
        <p:spPr>
          <a:xfrm>
            <a:off x="2730843" y="444843"/>
            <a:ext cx="0" cy="38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1EEEBB-4D92-3347-8D73-EA62EB4DE382}"/>
              </a:ext>
            </a:extLst>
          </p:cNvPr>
          <p:cNvCxnSpPr>
            <a:cxnSpLocks/>
          </p:cNvCxnSpPr>
          <p:nvPr/>
        </p:nvCxnSpPr>
        <p:spPr>
          <a:xfrm>
            <a:off x="1334530" y="426307"/>
            <a:ext cx="0" cy="26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49167A-EA85-2546-B18E-AB241C4D4319}"/>
              </a:ext>
            </a:extLst>
          </p:cNvPr>
          <p:cNvCxnSpPr>
            <a:cxnSpLocks/>
          </p:cNvCxnSpPr>
          <p:nvPr/>
        </p:nvCxnSpPr>
        <p:spPr>
          <a:xfrm>
            <a:off x="2730843" y="6067168"/>
            <a:ext cx="0" cy="216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5329518-62CD-8242-AAA9-41C2B0CB5A43}"/>
              </a:ext>
            </a:extLst>
          </p:cNvPr>
          <p:cNvCxnSpPr/>
          <p:nvPr/>
        </p:nvCxnSpPr>
        <p:spPr>
          <a:xfrm flipV="1">
            <a:off x="6095999" y="418307"/>
            <a:ext cx="0" cy="397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FA07D2-2850-9048-89A9-095C164F0DA0}"/>
              </a:ext>
            </a:extLst>
          </p:cNvPr>
          <p:cNvCxnSpPr/>
          <p:nvPr/>
        </p:nvCxnSpPr>
        <p:spPr>
          <a:xfrm>
            <a:off x="6095999" y="6067168"/>
            <a:ext cx="0" cy="216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36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025216-BC9C-8E43-8E7D-A00E1FDB7AF9}"/>
              </a:ext>
            </a:extLst>
          </p:cNvPr>
          <p:cNvGraphicFramePr>
            <a:graphicFrameLocks noGrp="1"/>
          </p:cNvGraphicFramePr>
          <p:nvPr/>
        </p:nvGraphicFramePr>
        <p:xfrm>
          <a:off x="415158" y="433551"/>
          <a:ext cx="11361683" cy="5990897"/>
        </p:xfrm>
        <a:graphic>
          <a:graphicData uri="http://schemas.openxmlformats.org/drawingml/2006/table">
            <a:tbl>
              <a:tblPr firstRow="1" firstCol="1" bandRow="1"/>
              <a:tblGrid>
                <a:gridCol w="1158129">
                  <a:extLst>
                    <a:ext uri="{9D8B030D-6E8A-4147-A177-3AD203B41FA5}">
                      <a16:colId xmlns:a16="http://schemas.microsoft.com/office/drawing/2014/main" val="3411759013"/>
                    </a:ext>
                  </a:extLst>
                </a:gridCol>
                <a:gridCol w="1297430">
                  <a:extLst>
                    <a:ext uri="{9D8B030D-6E8A-4147-A177-3AD203B41FA5}">
                      <a16:colId xmlns:a16="http://schemas.microsoft.com/office/drawing/2014/main" val="2669555794"/>
                    </a:ext>
                  </a:extLst>
                </a:gridCol>
                <a:gridCol w="3435767">
                  <a:extLst>
                    <a:ext uri="{9D8B030D-6E8A-4147-A177-3AD203B41FA5}">
                      <a16:colId xmlns:a16="http://schemas.microsoft.com/office/drawing/2014/main" val="374403922"/>
                    </a:ext>
                  </a:extLst>
                </a:gridCol>
                <a:gridCol w="5470357">
                  <a:extLst>
                    <a:ext uri="{9D8B030D-6E8A-4147-A177-3AD203B41FA5}">
                      <a16:colId xmlns:a16="http://schemas.microsoft.com/office/drawing/2014/main" val="2933358946"/>
                    </a:ext>
                  </a:extLst>
                </a:gridCol>
              </a:tblGrid>
              <a:tr h="599089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 Evidence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relevant: related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compelling: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powerful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Symbol" panose="05050102010706020507" pitchFamily="18" charset="2"/>
                        <a:buChar char="·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transition words by referring to the “What does the text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?” writing prompts.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information from the text to prove my answer.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ONE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relevant and compelling quote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from the text to prove my answer.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compelling quote is usually one sentence long.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can use evidence (quote) that is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related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question and my answer.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3716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4572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918" marR="74918" marT="9120" marB="91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53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6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3FCB7F-657A-4447-AC30-D31EAF7DBBE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556054"/>
          <a:ext cx="10515599" cy="5615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071">
                  <a:extLst>
                    <a:ext uri="{9D8B030D-6E8A-4147-A177-3AD203B41FA5}">
                      <a16:colId xmlns:a16="http://schemas.microsoft.com/office/drawing/2014/main" val="793331641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val="4067546341"/>
                    </a:ext>
                  </a:extLst>
                </a:gridCol>
                <a:gridCol w="2988533">
                  <a:extLst>
                    <a:ext uri="{9D8B030D-6E8A-4147-A177-3AD203B41FA5}">
                      <a16:colId xmlns:a16="http://schemas.microsoft.com/office/drawing/2014/main" val="3373176607"/>
                    </a:ext>
                  </a:extLst>
                </a:gridCol>
                <a:gridCol w="5337718">
                  <a:extLst>
                    <a:ext uri="{9D8B030D-6E8A-4147-A177-3AD203B41FA5}">
                      <a16:colId xmlns:a16="http://schemas.microsoft.com/office/drawing/2014/main" val="2780018376"/>
                    </a:ext>
                  </a:extLst>
                </a:gridCol>
              </a:tblGrid>
              <a:tr h="5615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Explain the Evidence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3083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use the “What does the author MEAN?” and/or the “Why does it MATTER?” writing prompts.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explain the answer while using KEY WORDS from the text.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explain the answer in ways that are related to the question.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 pitchFamily="2" charset="2"/>
                        <a:buChar char="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use at least three sentences in my explanation.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25993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192CC8-D6A7-404E-AF14-78FC77A2FCB1}"/>
              </a:ext>
            </a:extLst>
          </p:cNvPr>
          <p:cNvCxnSpPr/>
          <p:nvPr/>
        </p:nvCxnSpPr>
        <p:spPr>
          <a:xfrm>
            <a:off x="2730843" y="556054"/>
            <a:ext cx="0" cy="5615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018D06-310C-F34D-A828-2F253CCC27CB}"/>
              </a:ext>
            </a:extLst>
          </p:cNvPr>
          <p:cNvCxnSpPr>
            <a:endCxn id="2" idx="2"/>
          </p:cNvCxnSpPr>
          <p:nvPr/>
        </p:nvCxnSpPr>
        <p:spPr>
          <a:xfrm flipH="1">
            <a:off x="6095999" y="538630"/>
            <a:ext cx="1" cy="5632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E3B72E-167E-A549-A072-865A8DD9097C}"/>
              </a:ext>
            </a:extLst>
          </p:cNvPr>
          <p:cNvCxnSpPr/>
          <p:nvPr/>
        </p:nvCxnSpPr>
        <p:spPr>
          <a:xfrm flipV="1">
            <a:off x="2730843" y="444843"/>
            <a:ext cx="0" cy="111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D3195E-F86D-1D4B-B407-E56A8FFCA891}"/>
              </a:ext>
            </a:extLst>
          </p:cNvPr>
          <p:cNvCxnSpPr/>
          <p:nvPr/>
        </p:nvCxnSpPr>
        <p:spPr>
          <a:xfrm>
            <a:off x="1334530" y="490626"/>
            <a:ext cx="0" cy="5811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93DB5CD-39DD-1C4F-B77D-721B91B1243F}"/>
              </a:ext>
            </a:extLst>
          </p:cNvPr>
          <p:cNvSpPr txBox="1"/>
          <p:nvPr/>
        </p:nvSpPr>
        <p:spPr>
          <a:xfrm>
            <a:off x="578712" y="444843"/>
            <a:ext cx="10678297" cy="5857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4FCCF1-4DDD-F24C-85BF-43BFE7510C49}"/>
              </a:ext>
            </a:extLst>
          </p:cNvPr>
          <p:cNvCxnSpPr>
            <a:cxnSpLocks/>
          </p:cNvCxnSpPr>
          <p:nvPr/>
        </p:nvCxnSpPr>
        <p:spPr>
          <a:xfrm flipH="1" flipV="1">
            <a:off x="6095999" y="418307"/>
            <a:ext cx="1" cy="65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38B762-9F6A-E643-B256-D0C4F2598238}"/>
              </a:ext>
            </a:extLst>
          </p:cNvPr>
          <p:cNvCxnSpPr>
            <a:cxnSpLocks/>
          </p:cNvCxnSpPr>
          <p:nvPr/>
        </p:nvCxnSpPr>
        <p:spPr>
          <a:xfrm>
            <a:off x="2730843" y="444843"/>
            <a:ext cx="0" cy="38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1EEEBB-4D92-3347-8D73-EA62EB4DE382}"/>
              </a:ext>
            </a:extLst>
          </p:cNvPr>
          <p:cNvCxnSpPr>
            <a:cxnSpLocks/>
          </p:cNvCxnSpPr>
          <p:nvPr/>
        </p:nvCxnSpPr>
        <p:spPr>
          <a:xfrm>
            <a:off x="1334530" y="426307"/>
            <a:ext cx="0" cy="26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749167A-EA85-2546-B18E-AB241C4D4319}"/>
              </a:ext>
            </a:extLst>
          </p:cNvPr>
          <p:cNvCxnSpPr>
            <a:cxnSpLocks/>
          </p:cNvCxnSpPr>
          <p:nvPr/>
        </p:nvCxnSpPr>
        <p:spPr>
          <a:xfrm>
            <a:off x="2730843" y="6067168"/>
            <a:ext cx="0" cy="216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5329518-62CD-8242-AAA9-41C2B0CB5A43}"/>
              </a:ext>
            </a:extLst>
          </p:cNvPr>
          <p:cNvCxnSpPr/>
          <p:nvPr/>
        </p:nvCxnSpPr>
        <p:spPr>
          <a:xfrm flipV="1">
            <a:off x="6095999" y="418307"/>
            <a:ext cx="0" cy="397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FA07D2-2850-9048-89A9-095C164F0DA0}"/>
              </a:ext>
            </a:extLst>
          </p:cNvPr>
          <p:cNvCxnSpPr/>
          <p:nvPr/>
        </p:nvCxnSpPr>
        <p:spPr>
          <a:xfrm>
            <a:off x="6095999" y="6067168"/>
            <a:ext cx="0" cy="216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02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96205A-15B0-A247-AF2B-49B6E1D19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33131"/>
              </p:ext>
            </p:extLst>
          </p:nvPr>
        </p:nvGraphicFramePr>
        <p:xfrm>
          <a:off x="753762" y="643466"/>
          <a:ext cx="11133438" cy="5571067"/>
        </p:xfrm>
        <a:graphic>
          <a:graphicData uri="http://schemas.openxmlformats.org/drawingml/2006/table">
            <a:tbl>
              <a:tblPr firstRow="1" firstCol="1" bandRow="1"/>
              <a:tblGrid>
                <a:gridCol w="1099319">
                  <a:extLst>
                    <a:ext uri="{9D8B030D-6E8A-4147-A177-3AD203B41FA5}">
                      <a16:colId xmlns:a16="http://schemas.microsoft.com/office/drawing/2014/main" val="1596848796"/>
                    </a:ext>
                  </a:extLst>
                </a:gridCol>
                <a:gridCol w="2794022">
                  <a:extLst>
                    <a:ext uri="{9D8B030D-6E8A-4147-A177-3AD203B41FA5}">
                      <a16:colId xmlns:a16="http://schemas.microsoft.com/office/drawing/2014/main" val="2544847590"/>
                    </a:ext>
                  </a:extLst>
                </a:gridCol>
                <a:gridCol w="2186183">
                  <a:extLst>
                    <a:ext uri="{9D8B030D-6E8A-4147-A177-3AD203B41FA5}">
                      <a16:colId xmlns:a16="http://schemas.microsoft.com/office/drawing/2014/main" val="2035757845"/>
                    </a:ext>
                  </a:extLst>
                </a:gridCol>
                <a:gridCol w="5053914">
                  <a:extLst>
                    <a:ext uri="{9D8B030D-6E8A-4147-A177-3AD203B41FA5}">
                      <a16:colId xmlns:a16="http://schemas.microsoft.com/office/drawing/2014/main" val="1011391251"/>
                    </a:ext>
                  </a:extLst>
                </a:gridCol>
              </a:tblGrid>
              <a:tr h="5571067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0" marR="72580" marT="100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estate the claim and answer.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(Conclusion)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0" marR="72580" marT="100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anose="020B0604020202020204" pitchFamily="34" charset="0"/>
                        <a:buNone/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restate the answer and restate the claim in my conclusion.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marR="0" indent="-347472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write a concluding statement that is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compelling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is </a:t>
                      </a: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sentences long.</a:t>
                      </a:r>
                    </a:p>
                    <a:p>
                      <a:pPr marL="347472" marR="0" indent="-347472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347472" marR="0" indent="-347472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sng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 answer response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2 sentences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45720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0" marR="72580" marT="100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0" marR="72580" marT="100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32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2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Macintosh PowerPoint</Application>
  <PresentationFormat>Widescreen</PresentationFormat>
  <Paragraphs>221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RACEEECEEER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RACEEECEEER</dc:title>
  <dc:creator>Looney, Lisa Jo</dc:creator>
  <cp:lastModifiedBy>Looney, Lisa Jo</cp:lastModifiedBy>
  <cp:revision>2</cp:revision>
  <dcterms:created xsi:type="dcterms:W3CDTF">2019-10-02T18:10:38Z</dcterms:created>
  <dcterms:modified xsi:type="dcterms:W3CDTF">2019-10-07T12:18:13Z</dcterms:modified>
</cp:coreProperties>
</file>