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p:scale>
          <a:sx n="76" d="100"/>
          <a:sy n="76" d="100"/>
        </p:scale>
        <p:origin x="-438" y="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9/18/2017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9/18/2017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hyperlink" Target="http://www.webmd.com/smoking-cessation/default.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Rules to live by:</a:t>
            </a:r>
            <a:br>
              <a:rPr lang="en-US" dirty="0" smtClean="0"/>
            </a:br>
            <a:r>
              <a:rPr lang="en-US" dirty="0" smtClean="0"/>
              <a:t>the importance of friendship</a:t>
            </a:r>
            <a:endParaRPr lang="en-US" dirty="0"/>
          </a:p>
        </p:txBody>
      </p:sp>
      <p:sp>
        <p:nvSpPr>
          <p:cNvPr id="3" name="Subtitle 2"/>
          <p:cNvSpPr>
            <a:spLocks noGrp="1"/>
          </p:cNvSpPr>
          <p:nvPr>
            <p:ph type="subTitle" idx="1"/>
          </p:nvPr>
        </p:nvSpPr>
        <p:spPr/>
        <p:txBody>
          <a:bodyPr/>
          <a:lstStyle/>
          <a:p>
            <a:r>
              <a:rPr lang="en-US" dirty="0" smtClean="0"/>
              <a:t>By: Miss Westcott and</a:t>
            </a:r>
          </a:p>
          <a:p>
            <a:r>
              <a:rPr lang="en-US" dirty="0" smtClean="0"/>
              <a:t> </a:t>
            </a:r>
            <a:r>
              <a:rPr lang="en-US" dirty="0" err="1" smtClean="0"/>
              <a:t>Mrs</a:t>
            </a:r>
            <a:r>
              <a:rPr lang="en-US" dirty="0" smtClean="0"/>
              <a:t> Schleede</a:t>
            </a:r>
            <a:endParaRPr lang="en-US" dirty="0"/>
          </a:p>
        </p:txBody>
      </p:sp>
    </p:spTree>
    <p:extLst>
      <p:ext uri="{BB962C8B-B14F-4D97-AF65-F5344CB8AC3E}">
        <p14:creationId xmlns:p14="http://schemas.microsoft.com/office/powerpoint/2010/main" val="1860217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“To have a friend and be a friend is what makes life worthwhile</a:t>
            </a:r>
            <a:r>
              <a:rPr lang="en-US" b="1" dirty="0" smtClean="0"/>
              <a:t>.”</a:t>
            </a:r>
            <a:endParaRPr lang="en-US" dirty="0"/>
          </a:p>
        </p:txBody>
      </p:sp>
      <p:sp>
        <p:nvSpPr>
          <p:cNvPr id="6" name="Text Placeholder 5"/>
          <p:cNvSpPr>
            <a:spLocks noGrp="1"/>
          </p:cNvSpPr>
          <p:nvPr>
            <p:ph type="body" sz="half" idx="2"/>
          </p:nvPr>
        </p:nvSpPr>
        <p:spPr/>
        <p:txBody>
          <a:bodyPr>
            <a:normAutofit/>
          </a:bodyPr>
          <a:lstStyle/>
          <a:p>
            <a:r>
              <a:rPr lang="en-US" sz="4400" b="1" dirty="0"/>
              <a:t>~Unknown</a:t>
            </a:r>
            <a:endParaRPr lang="en-US" sz="4400" dirty="0"/>
          </a:p>
        </p:txBody>
      </p:sp>
      <p:pic>
        <p:nvPicPr>
          <p:cNvPr id="1026" name="Picture 2" descr="Friends Jumpin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21757" b="21757"/>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6948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69" y="585216"/>
            <a:ext cx="10594428" cy="1499616"/>
          </a:xfrm>
        </p:spPr>
        <p:txBody>
          <a:bodyPr/>
          <a:lstStyle/>
          <a:p>
            <a:r>
              <a:rPr lang="en-US" dirty="0" smtClean="0"/>
              <a:t>Rule #1: try to have at least one close friend</a:t>
            </a:r>
            <a:endParaRPr lang="en-US" dirty="0"/>
          </a:p>
        </p:txBody>
      </p:sp>
      <p:sp>
        <p:nvSpPr>
          <p:cNvPr id="3" name="Content Placeholder 2"/>
          <p:cNvSpPr>
            <a:spLocks noGrp="1"/>
          </p:cNvSpPr>
          <p:nvPr>
            <p:ph idx="1"/>
          </p:nvPr>
        </p:nvSpPr>
        <p:spPr>
          <a:xfrm>
            <a:off x="630621" y="1939159"/>
            <a:ext cx="11020095" cy="4370201"/>
          </a:xfrm>
        </p:spPr>
        <p:txBody>
          <a:bodyPr>
            <a:normAutofit/>
          </a:bodyPr>
          <a:lstStyle/>
          <a:p>
            <a:pPr>
              <a:buFont typeface="Wingdings" panose="05000000000000000000" pitchFamily="2" charset="2"/>
              <a:buChar char="v"/>
            </a:pPr>
            <a:r>
              <a:rPr lang="en-US" dirty="0"/>
              <a:t>Middle school students with close friendships at the beginning of sixth grade are more social, </a:t>
            </a:r>
            <a:r>
              <a:rPr lang="en-US" dirty="0" smtClean="0"/>
              <a:t>helpful, </a:t>
            </a:r>
            <a:r>
              <a:rPr lang="en-US" dirty="0"/>
              <a:t>and cooperative than students who do not have </a:t>
            </a:r>
            <a:r>
              <a:rPr lang="en-US" dirty="0" smtClean="0"/>
              <a:t>close friendships. </a:t>
            </a:r>
          </a:p>
          <a:p>
            <a:pPr>
              <a:buFont typeface="Wingdings" panose="05000000000000000000" pitchFamily="2" charset="2"/>
              <a:buChar char="v"/>
            </a:pPr>
            <a:r>
              <a:rPr lang="en-US" dirty="0"/>
              <a:t>Those students with </a:t>
            </a:r>
            <a:r>
              <a:rPr lang="en-US" dirty="0" smtClean="0"/>
              <a:t>a close friend are </a:t>
            </a:r>
            <a:r>
              <a:rPr lang="en-US" dirty="0"/>
              <a:t>seen by their peers as more helpful, cooperative and willing to share with others than those </a:t>
            </a:r>
            <a:r>
              <a:rPr lang="en-US" dirty="0" smtClean="0"/>
              <a:t>without a close friend.</a:t>
            </a:r>
          </a:p>
          <a:p>
            <a:pPr>
              <a:buFont typeface="Wingdings" panose="05000000000000000000" pitchFamily="2" charset="2"/>
              <a:buChar char="v"/>
            </a:pPr>
            <a:r>
              <a:rPr lang="en-US" dirty="0"/>
              <a:t>During </a:t>
            </a:r>
            <a:r>
              <a:rPr lang="en-US" dirty="0" smtClean="0"/>
              <a:t>middle school, </a:t>
            </a:r>
            <a:r>
              <a:rPr lang="en-US" dirty="0"/>
              <a:t>students begin to form a sense of self based in part on their interactions with their peers. They also tend to look to each other for help and support as they make other important physical, </a:t>
            </a:r>
            <a:r>
              <a:rPr lang="en-US" dirty="0" smtClean="0"/>
              <a:t>emotional, </a:t>
            </a:r>
            <a:r>
              <a:rPr lang="en-US" dirty="0"/>
              <a:t>and school-related transitions</a:t>
            </a:r>
            <a:r>
              <a:rPr lang="en-US" dirty="0" smtClean="0"/>
              <a:t>.</a:t>
            </a:r>
          </a:p>
          <a:p>
            <a:pPr>
              <a:buFont typeface="Wingdings" panose="05000000000000000000" pitchFamily="2" charset="2"/>
              <a:buChar char="v"/>
            </a:pPr>
            <a:r>
              <a:rPr lang="en-US" dirty="0" smtClean="0"/>
              <a:t>People </a:t>
            </a:r>
            <a:r>
              <a:rPr lang="en-US" dirty="0"/>
              <a:t>who </a:t>
            </a:r>
            <a:r>
              <a:rPr lang="en-US" dirty="0" smtClean="0"/>
              <a:t>have </a:t>
            </a:r>
            <a:r>
              <a:rPr lang="en-US" dirty="0"/>
              <a:t>a large network of friends </a:t>
            </a:r>
            <a:r>
              <a:rPr lang="en-US" dirty="0" smtClean="0"/>
              <a:t>outlive </a:t>
            </a:r>
            <a:r>
              <a:rPr lang="en-US" dirty="0"/>
              <a:t>those with the fewest friends by 22</a:t>
            </a:r>
            <a:r>
              <a:rPr lang="en-US" dirty="0" smtClean="0"/>
              <a:t>%. Why </a:t>
            </a:r>
            <a:r>
              <a:rPr lang="en-US" dirty="0"/>
              <a:t>is this so? The authors suspect that good friends discourage unhealthy behaviors such as </a:t>
            </a:r>
            <a:r>
              <a:rPr lang="en-US" dirty="0">
                <a:hlinkClick r:id="rId2"/>
              </a:rPr>
              <a:t>smoking</a:t>
            </a:r>
            <a:r>
              <a:rPr lang="en-US" dirty="0"/>
              <a:t> and heavy drinking. And the companionship provided by friends may ward off depression, boost self-esteem, and provide support.</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605712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#2: Try to be a friend to others</a:t>
            </a:r>
            <a:endParaRPr lang="en-US" dirty="0"/>
          </a:p>
        </p:txBody>
      </p:sp>
      <p:sp>
        <p:nvSpPr>
          <p:cNvPr id="3" name="Content Placeholder 2"/>
          <p:cNvSpPr>
            <a:spLocks noGrp="1"/>
          </p:cNvSpPr>
          <p:nvPr>
            <p:ph idx="1"/>
          </p:nvPr>
        </p:nvSpPr>
        <p:spPr>
          <a:xfrm>
            <a:off x="488732" y="1923393"/>
            <a:ext cx="11020096" cy="4023360"/>
          </a:xfrm>
        </p:spPr>
        <p:txBody>
          <a:bodyPr>
            <a:normAutofit lnSpcReduction="10000"/>
          </a:bodyPr>
          <a:lstStyle/>
          <a:p>
            <a:pPr>
              <a:buFont typeface="Wingdings" panose="05000000000000000000" pitchFamily="2" charset="2"/>
              <a:buChar char="v"/>
            </a:pPr>
            <a:r>
              <a:rPr lang="en-US" dirty="0" smtClean="0"/>
              <a:t>Students that are seen as the friendliest students </a:t>
            </a:r>
            <a:r>
              <a:rPr lang="en-US" dirty="0"/>
              <a:t>in the </a:t>
            </a:r>
            <a:r>
              <a:rPr lang="en-US" dirty="0" smtClean="0"/>
              <a:t>sixth grade actually improved </a:t>
            </a:r>
            <a:r>
              <a:rPr lang="en-US" dirty="0"/>
              <a:t>their academic </a:t>
            </a:r>
            <a:r>
              <a:rPr lang="en-US" dirty="0" smtClean="0"/>
              <a:t>performance more </a:t>
            </a:r>
            <a:r>
              <a:rPr lang="en-US" dirty="0"/>
              <a:t>by the time they reached eighth </a:t>
            </a:r>
            <a:r>
              <a:rPr lang="en-US" dirty="0" smtClean="0"/>
              <a:t>grade than those who are not friendly. </a:t>
            </a:r>
          </a:p>
          <a:p>
            <a:pPr>
              <a:buFont typeface="Wingdings" panose="05000000000000000000" pitchFamily="2" charset="2"/>
              <a:buChar char="v"/>
            </a:pPr>
            <a:r>
              <a:rPr lang="en-US" dirty="0"/>
              <a:t>if you ask people why they became homeless, why their marriage failed or why they overeat, they often say it is because of the poor quality, or nonexistence, of friendships. They feel outcast or unloved. </a:t>
            </a:r>
            <a:endParaRPr lang="en-US" dirty="0" smtClean="0"/>
          </a:p>
          <a:p>
            <a:pPr>
              <a:buFont typeface="Wingdings" panose="05000000000000000000" pitchFamily="2" charset="2"/>
              <a:buChar char="v"/>
            </a:pPr>
            <a:r>
              <a:rPr lang="en-US" dirty="0"/>
              <a:t>Friends encourage you to take better care of yourself. And people with wider social networks are higher in self-esteem, and they feel they have more control over their lives</a:t>
            </a:r>
            <a:r>
              <a:rPr lang="en-US" dirty="0" smtClean="0"/>
              <a:t>.</a:t>
            </a:r>
          </a:p>
          <a:p>
            <a:pPr>
              <a:buFont typeface="Wingdings" panose="05000000000000000000" pitchFamily="2" charset="2"/>
              <a:buChar char="v"/>
            </a:pPr>
            <a:r>
              <a:rPr lang="en-US" dirty="0" smtClean="0"/>
              <a:t> People </a:t>
            </a:r>
            <a:r>
              <a:rPr lang="en-US" dirty="0"/>
              <a:t>with fewer friends tend to die sooner after having a heart attack than people with a strong social network. Having lots of friends may even reduce your chances of catching a cold. That's true even though you're probably exposed to more viruses if you spend a lot of time with others.</a:t>
            </a:r>
            <a:endParaRPr lang="en-US" dirty="0" smtClean="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888112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#3: Friendship is not always easy</a:t>
            </a:r>
            <a:endParaRPr lang="en-US" dirty="0"/>
          </a:p>
        </p:txBody>
      </p:sp>
      <p:sp>
        <p:nvSpPr>
          <p:cNvPr id="3" name="Content Placeholder 2"/>
          <p:cNvSpPr>
            <a:spLocks noGrp="1"/>
          </p:cNvSpPr>
          <p:nvPr>
            <p:ph idx="1"/>
          </p:nvPr>
        </p:nvSpPr>
        <p:spPr>
          <a:xfrm>
            <a:off x="646386" y="1686910"/>
            <a:ext cx="10097815" cy="4622450"/>
          </a:xfrm>
        </p:spPr>
        <p:txBody>
          <a:bodyPr/>
          <a:lstStyle/>
          <a:p>
            <a:pPr>
              <a:buFont typeface="Wingdings" panose="05000000000000000000" pitchFamily="2" charset="2"/>
              <a:buChar char="v"/>
            </a:pPr>
            <a:r>
              <a:rPr lang="en-US" dirty="0"/>
              <a:t>Friendships are vital for wellbeing, but they take time to develop and can’t be artificially created. </a:t>
            </a:r>
            <a:endParaRPr lang="en-US" dirty="0" smtClean="0"/>
          </a:p>
          <a:p>
            <a:pPr>
              <a:buFont typeface="Wingdings" panose="05000000000000000000" pitchFamily="2" charset="2"/>
              <a:buChar char="v"/>
            </a:pPr>
            <a:r>
              <a:rPr lang="en-US" b="1" dirty="0"/>
              <a:t>Be accepting</a:t>
            </a:r>
            <a:r>
              <a:rPr lang="en-US" dirty="0"/>
              <a:t>. Just because someone is different from you doesn’t mean you can’t find common ground on which to build a firm friendship. Go outside your “zone” to find friends</a:t>
            </a:r>
            <a:r>
              <a:rPr lang="en-US" dirty="0" smtClean="0"/>
              <a:t>.</a:t>
            </a:r>
          </a:p>
          <a:p>
            <a:pPr>
              <a:buFont typeface="Wingdings" panose="05000000000000000000" pitchFamily="2" charset="2"/>
              <a:buChar char="v"/>
            </a:pPr>
            <a:r>
              <a:rPr lang="en-US" b="1" dirty="0"/>
              <a:t>Be flexible</a:t>
            </a:r>
            <a:r>
              <a:rPr lang="en-US" dirty="0"/>
              <a:t>. People’s lives ebb and flow. So do friendships. Let it be okay to have changing degrees of closeness with your friends</a:t>
            </a:r>
            <a:r>
              <a:rPr lang="en-US" dirty="0" smtClean="0"/>
              <a:t>.</a:t>
            </a:r>
          </a:p>
          <a:p>
            <a:pPr>
              <a:buFont typeface="Wingdings" panose="05000000000000000000" pitchFamily="2" charset="2"/>
              <a:buChar char="v"/>
            </a:pPr>
            <a:r>
              <a:rPr lang="en-US" b="1" dirty="0"/>
              <a:t>Be respectful</a:t>
            </a:r>
            <a:r>
              <a:rPr lang="en-US" dirty="0"/>
              <a:t>. You and your friends may not have the same likes and dislikes in people, politics, or passions.  Be respectful of these differences</a:t>
            </a:r>
            <a:r>
              <a:rPr lang="en-US" dirty="0" smtClean="0"/>
              <a:t>.</a:t>
            </a:r>
          </a:p>
          <a:p>
            <a:pPr>
              <a:buFont typeface="Wingdings" panose="05000000000000000000" pitchFamily="2" charset="2"/>
              <a:buChar char="v"/>
            </a:pPr>
            <a:r>
              <a:rPr lang="en-US" b="1" dirty="0"/>
              <a:t>Be supportive</a:t>
            </a:r>
            <a:r>
              <a:rPr lang="en-US" dirty="0"/>
              <a:t>. Cheer friends on when they “win,” cry with them when they “lose,” and laugh with them when either of you do something stupid.</a:t>
            </a:r>
            <a:endParaRPr lang="en-US" dirty="0" smtClean="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600442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 conclusion…</a:t>
            </a:r>
            <a:endParaRPr lang="en-US" dirty="0"/>
          </a:p>
        </p:txBody>
      </p:sp>
      <p:sp>
        <p:nvSpPr>
          <p:cNvPr id="7" name="Text Placeholder 6"/>
          <p:cNvSpPr>
            <a:spLocks noGrp="1"/>
          </p:cNvSpPr>
          <p:nvPr>
            <p:ph type="body" sz="half" idx="2"/>
          </p:nvPr>
        </p:nvSpPr>
        <p:spPr>
          <a:xfrm>
            <a:off x="1024128" y="2257506"/>
            <a:ext cx="4389120" cy="4127528"/>
          </a:xfrm>
        </p:spPr>
        <p:txBody>
          <a:bodyPr>
            <a:noAutofit/>
          </a:bodyPr>
          <a:lstStyle/>
          <a:p>
            <a:r>
              <a:rPr lang="en-US" sz="2400" dirty="0"/>
              <a:t>Building a lasting friendship is not easy. If you are authentic and are willing to open yourself up to others, you will find that there are many people who are looking for a good friend. So, if you haven’t already, take the time to invest in friendships. They may be your lifelines one day, and you may be one for them.</a:t>
            </a:r>
          </a:p>
        </p:txBody>
      </p:sp>
      <p:pic>
        <p:nvPicPr>
          <p:cNvPr id="2050" name="Picture 2" descr="http://t0.gstatic.com/images?q=tbn:ANd9GcRhKxMSzCudtF47dJ6P4p9XnPSQTHmxzMbguYb2037G5e7bGB2wz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26434" y="1812869"/>
            <a:ext cx="5199022" cy="3894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998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35</TotalTime>
  <Words>559</Words>
  <Application>Microsoft Office PowerPoint</Application>
  <PresentationFormat>Custom</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Integral</vt:lpstr>
      <vt:lpstr>Rules to live by: the importance of friendship</vt:lpstr>
      <vt:lpstr>“To have a friend and be a friend is what makes life worthwhile.”</vt:lpstr>
      <vt:lpstr>Rule #1: try to have at least one close friend</vt:lpstr>
      <vt:lpstr>Rule #2: Try to be a friend to others</vt:lpstr>
      <vt:lpstr>Rule #3: Friendship is not always easy</vt:lpstr>
      <vt:lpstr>In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Rules to live by: Being a good friend</dc:title>
  <dc:creator>Carolynne Schleede</dc:creator>
  <cp:lastModifiedBy>Looney</cp:lastModifiedBy>
  <cp:revision>6</cp:revision>
  <dcterms:created xsi:type="dcterms:W3CDTF">2015-01-30T18:18:21Z</dcterms:created>
  <dcterms:modified xsi:type="dcterms:W3CDTF">2017-09-19T01:06:33Z</dcterms:modified>
</cp:coreProperties>
</file>