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59" r:id="rId5"/>
    <p:sldId id="262" r:id="rId6"/>
    <p:sldId id="260" r:id="rId7"/>
    <p:sldId id="261"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4" d="100"/>
          <a:sy n="94" d="100"/>
        </p:scale>
        <p:origin x="-1840" y="-11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8" d="100"/>
          <a:sy n="88" d="100"/>
        </p:scale>
        <p:origin x="-4568"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14E09D-8BC0-B141-BEB9-D278830D031C}" type="datetimeFigureOut">
              <a:rPr lang="en-US" smtClean="0"/>
              <a:t>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CF2E70-DAEB-5840-A1B1-5710412BDDF6}" type="slidenum">
              <a:rPr lang="en-US" smtClean="0"/>
              <a:t>‹#›</a:t>
            </a:fld>
            <a:endParaRPr lang="en-US"/>
          </a:p>
        </p:txBody>
      </p:sp>
    </p:spTree>
    <p:extLst>
      <p:ext uri="{BB962C8B-B14F-4D97-AF65-F5344CB8AC3E}">
        <p14:creationId xmlns:p14="http://schemas.microsoft.com/office/powerpoint/2010/main" val="14256423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dirty="0"/>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BC7E7-EA8E-4DA7-915E-CC098D9BADCB}" type="datetimeFigureOut">
              <a:rPr lang="en-US" smtClean="0"/>
              <a:t>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F2F5E10-5301-4EE6-90D2-A6C4A3F62BED}"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dirty="0"/>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dirty="0" smtClean="0"/>
              <a:t>Click icon to add picture</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dirty="0"/>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dirty="0" smtClean="0"/>
              <a:t>Click icon to add picture</a:t>
            </a:r>
            <a:endParaRPr dirty="0"/>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dirty="0" smtClean="0"/>
              <a:t>Click icon to add picture</a:t>
            </a:r>
            <a:endParaRPr dirty="0"/>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dirty="0" smtClean="0"/>
              <a:t>Click icon to add picture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9BC7E7-EA8E-4DA7-915E-CC098D9BADCB}" type="datetimeFigureOut">
              <a:rPr lang="en-US" smtClean="0"/>
              <a:t>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9BC7E7-EA8E-4DA7-915E-CC098D9BADCB}" type="datetimeFigureOut">
              <a:rPr lang="en-US" smtClean="0"/>
              <a:t>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dirty="0"/>
          </a:p>
        </p:txBody>
      </p:sp>
    </p:spTree>
    <p:extLst>
      <p:ext uri="{BB962C8B-B14F-4D97-AF65-F5344CB8AC3E}">
        <p14:creationId xmlns:p14="http://schemas.microsoft.com/office/powerpoint/2010/main" val="3483871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5/20/16</a:t>
            </a:fld>
            <a:endParaRPr lang="en-US" dirty="0"/>
          </a:p>
        </p:txBody>
      </p:sp>
      <p:sp>
        <p:nvSpPr>
          <p:cNvPr id="5" name="Footer Placeholder 4"/>
          <p:cNvSpPr>
            <a:spLocks noGrp="1"/>
          </p:cNvSpPr>
          <p:nvPr>
            <p:ph type="ftr" sz="quarter" idx="11"/>
          </p:nvPr>
        </p:nvSpPr>
        <p:spPr>
          <a:xfrm>
            <a:off x="7238999" y="6356350"/>
            <a:ext cx="1446213"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2F5E10-5301-4EE6-90D2-A6C4A3F62BED}" type="slidenum">
              <a:rPr lang="en-US" smtClean="0"/>
              <a:t>‹#›</a:t>
            </a:fld>
            <a:endParaRPr lang="en-US" dirty="0"/>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679BC7E7-EA8E-4DA7-915E-CC098D9BADCB}" type="datetimeFigureOut">
              <a:rPr lang="en-US" smtClean="0"/>
              <a:t>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dirty="0"/>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dirty="0"/>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dirty="0"/>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4"/>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79BC7E7-EA8E-4DA7-915E-CC098D9BADCB}" type="datetimeFigureOut">
              <a:rPr lang="en-US" smtClean="0"/>
              <a:t>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679BC7E7-EA8E-4DA7-915E-CC098D9BADCB}" type="datetimeFigureOut">
              <a:rPr lang="en-US" smtClean="0"/>
              <a:t>5/20/16</a:t>
            </a:fld>
            <a:endParaRPr lang="en-US" dirty="0"/>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9F2F5E10-5301-4EE6-90D2-A6C4A3F62BE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google.com/imgres?imgurl=https://upload.wikimedia.org/wikipedia/commons/thumb/0/00/Flag_of_the_Vatican_City.svg/2000px-Flag_of_the_Vatican_City.svg.png&amp;imgrefurl=https://en.wikipedia.org/wiki/Flag_of_Vatican_City&amp;docid=4Ja77H24cmVVpM&amp;tbnid=wcz8j03izDS9lM:&amp;w=2000&amp;h=2000&amp;safe=strict&amp;bih=683&amp;biw=1148&amp;ved=0ahUKEwiY6fy6vMXMAhVIMz4KHT2MB6QQMwglKAAwAA&amp;iact=mrc&amp;uact=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 Id="rId3"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 Id="rId3" Type="http://schemas.microsoft.com/office/2007/relationships/hdphoto" Target="../media/hdphoto2.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 Id="rId3" Type="http://schemas.microsoft.com/office/2007/relationships/hdphoto" Target="../media/hdphoto3.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08276" y="1380751"/>
            <a:ext cx="8228013" cy="1927225"/>
          </a:xfrm>
        </p:spPr>
        <p:txBody>
          <a:bodyPr/>
          <a:lstStyle/>
          <a:p>
            <a:r>
              <a:rPr lang="en-US" b="1" dirty="0" smtClean="0">
                <a:ln w="10541" cmpd="sng">
                  <a:solidFill>
                    <a:schemeClr val="accent1">
                      <a:shade val="88000"/>
                      <a:satMod val="110000"/>
                    </a:schemeClr>
                  </a:solidFill>
                  <a:prstDash val="solid"/>
                </a:ln>
                <a:solidFill>
                  <a:schemeClr val="tx1"/>
                </a:solidFill>
              </a:rPr>
              <a:t>Holy See</a:t>
            </a:r>
            <a:endParaRPr lang="en-US" b="1" dirty="0">
              <a:ln w="10541" cmpd="sng">
                <a:solidFill>
                  <a:schemeClr val="accent1">
                    <a:shade val="88000"/>
                    <a:satMod val="110000"/>
                  </a:schemeClr>
                </a:solidFill>
                <a:prstDash val="solid"/>
              </a:ln>
              <a:solidFill>
                <a:schemeClr val="tx1"/>
              </a:solidFill>
            </a:endParaRPr>
          </a:p>
        </p:txBody>
      </p:sp>
      <p:sp>
        <p:nvSpPr>
          <p:cNvPr id="3" name="Subtitle 2"/>
          <p:cNvSpPr>
            <a:spLocks noGrp="1"/>
          </p:cNvSpPr>
          <p:nvPr>
            <p:ph type="subTitle" idx="1"/>
          </p:nvPr>
        </p:nvSpPr>
        <p:spPr/>
        <p:txBody>
          <a:bodyPr/>
          <a:lstStyle/>
          <a:p>
            <a:r>
              <a:rPr lang="en-US" b="1" dirty="0" smtClean="0">
                <a:ln w="10541" cmpd="sng">
                  <a:solidFill>
                    <a:schemeClr val="accent1">
                      <a:shade val="88000"/>
                      <a:satMod val="110000"/>
                    </a:schemeClr>
                  </a:solidFill>
                  <a:prstDash val="solid"/>
                </a:ln>
                <a:solidFill>
                  <a:schemeClr val="tx1"/>
                </a:solidFill>
              </a:rPr>
              <a:t>By Corey Field and </a:t>
            </a:r>
            <a:r>
              <a:rPr lang="en-US" b="1" dirty="0" err="1" smtClean="0">
                <a:ln w="10541" cmpd="sng">
                  <a:solidFill>
                    <a:schemeClr val="accent1">
                      <a:shade val="88000"/>
                      <a:satMod val="110000"/>
                    </a:schemeClr>
                  </a:solidFill>
                  <a:prstDash val="solid"/>
                </a:ln>
                <a:solidFill>
                  <a:schemeClr val="tx1"/>
                </a:solidFill>
              </a:rPr>
              <a:t>Jaxson</a:t>
            </a:r>
            <a:r>
              <a:rPr lang="en-US" b="1" dirty="0" smtClean="0">
                <a:ln w="10541" cmpd="sng">
                  <a:solidFill>
                    <a:schemeClr val="accent1">
                      <a:shade val="88000"/>
                      <a:satMod val="110000"/>
                    </a:schemeClr>
                  </a:solidFill>
                  <a:prstDash val="solid"/>
                </a:ln>
                <a:solidFill>
                  <a:schemeClr val="tx1"/>
                </a:solidFill>
              </a:rPr>
              <a:t> </a:t>
            </a:r>
            <a:r>
              <a:rPr lang="en-US" b="1" dirty="0" err="1" smtClean="0">
                <a:ln w="10541" cmpd="sng">
                  <a:solidFill>
                    <a:schemeClr val="accent1">
                      <a:shade val="88000"/>
                      <a:satMod val="110000"/>
                    </a:schemeClr>
                  </a:solidFill>
                  <a:prstDash val="solid"/>
                </a:ln>
                <a:solidFill>
                  <a:schemeClr val="tx1"/>
                </a:solidFill>
              </a:rPr>
              <a:t>Warboys</a:t>
            </a:r>
            <a:endParaRPr lang="en-US" dirty="0">
              <a:solidFill>
                <a:schemeClr val="tx1"/>
              </a:solidFill>
            </a:endParaRPr>
          </a:p>
        </p:txBody>
      </p:sp>
      <p:sp>
        <p:nvSpPr>
          <p:cNvPr id="4" name="Rectangle 3"/>
          <p:cNvSpPr/>
          <p:nvPr/>
        </p:nvSpPr>
        <p:spPr>
          <a:xfrm>
            <a:off x="608276" y="5357297"/>
            <a:ext cx="184666" cy="369332"/>
          </a:xfrm>
          <a:prstGeom prst="rect">
            <a:avLst/>
          </a:prstGeom>
        </p:spPr>
        <p:txBody>
          <a:bodyPr wrap="none">
            <a:spAutoFit/>
          </a:bodyPr>
          <a:lstStyle/>
          <a:p>
            <a:endParaRPr lang="en-US" dirty="0">
              <a:hlinkClick r:id="rId2"/>
            </a:endParaRPr>
          </a:p>
        </p:txBody>
      </p:sp>
    </p:spTree>
    <p:extLst>
      <p:ext uri="{BB962C8B-B14F-4D97-AF65-F5344CB8AC3E}">
        <p14:creationId xmlns:p14="http://schemas.microsoft.com/office/powerpoint/2010/main" val="29593474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Passport costs</a:t>
            </a:r>
            <a:endParaRPr lang="en-US" b="1"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endParaRPr>
          </a:p>
        </p:txBody>
      </p:sp>
      <p:pic>
        <p:nvPicPr>
          <p:cNvPr id="5" name="Content Placeholder 4" descr="Screen Shot 2016-05-06 at 8.26.46 AM.png"/>
          <p:cNvPicPr>
            <a:picLocks noGrp="1" noChangeAspect="1"/>
          </p:cNvPicPr>
          <p:nvPr>
            <p:ph sz="half" idx="1"/>
          </p:nvPr>
        </p:nvPicPr>
        <p:blipFill>
          <a:blip r:embed="rId2">
            <a:extLst>
              <a:ext uri="{28A0092B-C50C-407E-A947-70E740481C1C}">
                <a14:useLocalDpi xmlns:a14="http://schemas.microsoft.com/office/drawing/2010/main" val="0"/>
              </a:ext>
            </a:extLst>
          </a:blip>
          <a:srcRect l="-25172" r="-25172"/>
          <a:stretch>
            <a:fillRect/>
          </a:stretch>
        </p:blipFill>
        <p:spPr>
          <a:xfrm>
            <a:off x="-620266" y="2784475"/>
            <a:ext cx="6281423" cy="3252788"/>
          </a:xfrm>
        </p:spPr>
      </p:pic>
      <p:sp>
        <p:nvSpPr>
          <p:cNvPr id="4" name="Content Placeholder 3"/>
          <p:cNvSpPr>
            <a:spLocks noGrp="1"/>
          </p:cNvSpPr>
          <p:nvPr>
            <p:ph sz="half" idx="2"/>
          </p:nvPr>
        </p:nvSpPr>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This is how much it costs to buy a U.S Passport book. If you buy a passport card it is $40 but you can’t go anywhere but Canada, Mexico, Bermuda, and the Caribbean.</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653956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Vaccinations</a:t>
            </a:r>
            <a:endParaRPr lang="en-US" b="1"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endParaRPr>
          </a:p>
        </p:txBody>
      </p:sp>
      <p:sp>
        <p:nvSpPr>
          <p:cNvPr id="3" name="Content Placeholder 2"/>
          <p:cNvSpPr>
            <a:spLocks noGrp="1"/>
          </p:cNvSpPr>
          <p:nvPr>
            <p:ph sz="half" idx="1"/>
          </p:nvPr>
        </p:nvSpPr>
        <p:spPr>
          <a:solidFill>
            <a:schemeClr val="lt1">
              <a:alpha val="0"/>
            </a:schemeClr>
          </a:solidFill>
        </p:spPr>
        <p:style>
          <a:lnRef idx="2">
            <a:schemeClr val="accent4"/>
          </a:lnRef>
          <a:fillRef idx="1">
            <a:schemeClr val="lt1"/>
          </a:fillRef>
          <a:effectRef idx="0">
            <a:schemeClr val="accent4"/>
          </a:effectRef>
          <a:fontRef idx="minor">
            <a:schemeClr val="dk1"/>
          </a:fontRef>
        </p:style>
        <p:txBody>
          <a:bodyPr/>
          <a:lstStyle/>
          <a:p>
            <a:r>
              <a:rPr lang="en-US" b="1" dirty="0" smtClean="0">
                <a:ln w="10541" cmpd="sng">
                  <a:solidFill>
                    <a:schemeClr val="accent1">
                      <a:shade val="88000"/>
                      <a:satMod val="110000"/>
                    </a:schemeClr>
                  </a:solidFill>
                  <a:prstDash val="solid"/>
                </a:ln>
                <a:solidFill>
                  <a:srgbClr val="000000"/>
                </a:solidFill>
              </a:rPr>
              <a:t>When you go to Holy See, you must get certain vaccinations. You must get measles-mumps-rubella vaccine, diphtheria-tetanus-pertussis vaccine, chickenpox vaccine, polio, and a yearly flu shot. Other people also have to get hepatitis A shot, hepatitis B shot,</a:t>
            </a:r>
            <a:r>
              <a:rPr lang="en-US" b="1" dirty="0">
                <a:ln w="10541" cmpd="sng">
                  <a:solidFill>
                    <a:schemeClr val="accent1">
                      <a:shade val="88000"/>
                      <a:satMod val="110000"/>
                    </a:schemeClr>
                  </a:solidFill>
                  <a:prstDash val="solid"/>
                </a:ln>
                <a:solidFill>
                  <a:srgbClr val="000000"/>
                </a:solidFill>
              </a:rPr>
              <a:t> </a:t>
            </a:r>
            <a:r>
              <a:rPr lang="en-US" b="1" dirty="0" smtClean="0">
                <a:ln w="10541" cmpd="sng">
                  <a:solidFill>
                    <a:schemeClr val="accent1">
                      <a:shade val="88000"/>
                      <a:satMod val="110000"/>
                    </a:schemeClr>
                  </a:solidFill>
                  <a:prstDash val="solid"/>
                </a:ln>
                <a:solidFill>
                  <a:srgbClr val="000000"/>
                </a:solidFill>
              </a:rPr>
              <a:t>and a rabies shot.</a:t>
            </a:r>
            <a:endParaRPr lang="en-US" b="1" dirty="0">
              <a:ln w="10541" cmpd="sng">
                <a:solidFill>
                  <a:schemeClr val="accent1">
                    <a:shade val="88000"/>
                    <a:satMod val="110000"/>
                  </a:schemeClr>
                </a:solidFill>
                <a:prstDash val="solid"/>
              </a:ln>
              <a:solidFill>
                <a:srgbClr val="000000"/>
              </a:solidFill>
            </a:endParaRPr>
          </a:p>
        </p:txBody>
      </p:sp>
      <p:pic>
        <p:nvPicPr>
          <p:cNvPr id="5" name="Content Placeholder 4"/>
          <p:cNvPicPr>
            <a:picLocks noGrp="1" noChangeAspect="1"/>
          </p:cNvPicPr>
          <p:nvPr>
            <p:ph sz="half" idx="2"/>
          </p:nvPr>
        </p:nvPicPr>
        <p:blipFill>
          <a:blip r:embed="rId2"/>
          <a:srcRect t="-14875" b="-14875"/>
          <a:stretch>
            <a:fillRect/>
          </a:stretch>
        </p:blipFill>
        <p:spPr/>
      </p:pic>
    </p:spTree>
    <p:extLst>
      <p:ext uri="{BB962C8B-B14F-4D97-AF65-F5344CB8AC3E}">
        <p14:creationId xmlns:p14="http://schemas.microsoft.com/office/powerpoint/2010/main" val="900789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Airline Information</a:t>
            </a:r>
            <a:endParaRPr lang="en-US" b="1"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endParaRPr>
          </a:p>
        </p:txBody>
      </p:sp>
      <p:pic>
        <p:nvPicPr>
          <p:cNvPr id="9" name="Content Placeholder 8"/>
          <p:cNvPicPr>
            <a:picLocks noGrp="1" noChangeAspect="1"/>
          </p:cNvPicPr>
          <p:nvPr>
            <p:ph sz="half" idx="1"/>
          </p:nvPr>
        </p:nvPicPr>
        <p:blipFill>
          <a:blip r:embed="rId2"/>
          <a:srcRect t="16902" b="16902"/>
          <a:stretch>
            <a:fillRect/>
          </a:stretch>
        </p:blipFill>
        <p:spPr/>
      </p:pic>
      <p:sp>
        <p:nvSpPr>
          <p:cNvPr id="6" name="Content Placeholder 5"/>
          <p:cNvSpPr>
            <a:spLocks noGrp="1"/>
          </p:cNvSpPr>
          <p:nvPr>
            <p:ph sz="half" idx="13"/>
          </p:nvPr>
        </p:nvSpPr>
        <p:spPr>
          <a:xfrm>
            <a:off x="740664" y="2784475"/>
            <a:ext cx="3767328" cy="3595838"/>
          </a:xfrm>
        </p:spPr>
        <p:txBody>
          <a:bodyPr/>
          <a:lstStyle/>
          <a:p>
            <a:r>
              <a:rPr lang="en-US" b="1" dirty="0" smtClean="0">
                <a:ln w="10541" cmpd="sng">
                  <a:solidFill>
                    <a:schemeClr val="accent1">
                      <a:shade val="88000"/>
                      <a:satMod val="110000"/>
                    </a:schemeClr>
                  </a:solidFill>
                  <a:prstDash val="solid"/>
                </a:ln>
                <a:solidFill>
                  <a:srgbClr val="000000"/>
                </a:solidFill>
              </a:rPr>
              <a:t>When you fly to Holy See it takes about 16 hours and 55 minutes from Buffalo New York to Rome. It would take more than 17 hours because it is about a hour and a half to Buffalo from Scio and 20 minutes from Rome to Holy See. So it is an estimated 19 hours</a:t>
            </a:r>
            <a:r>
              <a:rPr lang="en-US" b="1" dirty="0">
                <a:ln w="10541" cmpd="sng">
                  <a:solidFill>
                    <a:schemeClr val="accent1">
                      <a:shade val="88000"/>
                      <a:satMod val="110000"/>
                    </a:schemeClr>
                  </a:solidFill>
                  <a:prstDash val="solid"/>
                </a:ln>
                <a:solidFill>
                  <a:srgbClr val="000000"/>
                </a:solidFill>
              </a:rPr>
              <a:t>.</a:t>
            </a:r>
          </a:p>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 name="Content Placeholder 2"/>
          <p:cNvPicPr>
            <a:picLocks noGrp="1" noChangeAspect="1"/>
          </p:cNvPicPr>
          <p:nvPr>
            <p:ph sz="half" idx="14"/>
          </p:nvPr>
        </p:nvPicPr>
        <p:blipFill rotWithShape="1">
          <a:blip r:embed="rId3"/>
          <a:srcRect l="17382" t="-26077" r="4731" b="-70987"/>
          <a:stretch/>
        </p:blipFill>
        <p:spPr>
          <a:xfrm>
            <a:off x="4344197" y="4800313"/>
            <a:ext cx="4220110" cy="1754763"/>
          </a:xfrm>
        </p:spPr>
      </p:pic>
    </p:spTree>
    <p:extLst>
      <p:ext uri="{BB962C8B-B14F-4D97-AF65-F5344CB8AC3E}">
        <p14:creationId xmlns:p14="http://schemas.microsoft.com/office/powerpoint/2010/main" val="4141079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Hotels</a:t>
            </a:r>
            <a:br>
              <a:rPr lang="en-US" b="1"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br>
            <a:r>
              <a:rPr lang="en-US" sz="1200" b="1"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(Cheapest Price)</a:t>
            </a:r>
            <a:endParaRPr lang="en-US" dirty="0">
              <a:solidFill>
                <a:srgbClr val="000000"/>
              </a:solidFill>
            </a:endParaRPr>
          </a:p>
        </p:txBody>
      </p:sp>
      <p:sp>
        <p:nvSpPr>
          <p:cNvPr id="3" name="Content Placeholder 2"/>
          <p:cNvSpPr>
            <a:spLocks noGrp="1"/>
          </p:cNvSpPr>
          <p:nvPr>
            <p:ph sz="half" idx="1"/>
          </p:nvPr>
        </p:nvSpPr>
        <p:spPr/>
        <p:txBody>
          <a:bodyPr/>
          <a:lstStyle/>
          <a:p>
            <a:r>
              <a:rPr lang="en-US" b="1" dirty="0" smtClean="0">
                <a:ln w="10541" cmpd="sng">
                  <a:solidFill>
                    <a:schemeClr val="accent1">
                      <a:shade val="88000"/>
                      <a:satMod val="110000"/>
                    </a:schemeClr>
                  </a:solidFill>
                  <a:prstDash val="solid"/>
                </a:ln>
                <a:solidFill>
                  <a:srgbClr val="000000"/>
                </a:solidFill>
              </a:rPr>
              <a:t>This hotel is $29 for one night. And it is $522 for eighteen nights. It is a 1 star hotel. The hotel </a:t>
            </a:r>
            <a:r>
              <a:rPr lang="en-US" b="1" dirty="0" err="1" smtClean="0">
                <a:ln w="10541" cmpd="sng">
                  <a:solidFill>
                    <a:schemeClr val="accent1">
                      <a:shade val="88000"/>
                      <a:satMod val="110000"/>
                    </a:schemeClr>
                  </a:solidFill>
                  <a:prstDash val="solid"/>
                </a:ln>
                <a:solidFill>
                  <a:srgbClr val="000000"/>
                </a:solidFill>
              </a:rPr>
              <a:t>Cressy</a:t>
            </a:r>
            <a:r>
              <a:rPr lang="en-US" b="1" dirty="0">
                <a:ln w="10541" cmpd="sng">
                  <a:solidFill>
                    <a:schemeClr val="accent1">
                      <a:shade val="88000"/>
                      <a:satMod val="110000"/>
                    </a:schemeClr>
                  </a:solidFill>
                  <a:prstDash val="solid"/>
                </a:ln>
                <a:solidFill>
                  <a:srgbClr val="000000"/>
                </a:solidFill>
              </a:rPr>
              <a:t> </a:t>
            </a:r>
            <a:r>
              <a:rPr lang="en-US" b="1" dirty="0" smtClean="0">
                <a:ln w="10541" cmpd="sng">
                  <a:solidFill>
                    <a:schemeClr val="accent1">
                      <a:shade val="88000"/>
                      <a:satMod val="110000"/>
                    </a:schemeClr>
                  </a:solidFill>
                  <a:prstDash val="solid"/>
                </a:ln>
                <a:solidFill>
                  <a:srgbClr val="000000"/>
                </a:solidFill>
              </a:rPr>
              <a:t>has a 3.7 service satisfaction.</a:t>
            </a:r>
            <a:endParaRPr lang="en-US" b="1" dirty="0">
              <a:ln w="10541" cmpd="sng">
                <a:solidFill>
                  <a:schemeClr val="accent1">
                    <a:shade val="88000"/>
                    <a:satMod val="110000"/>
                  </a:schemeClr>
                </a:solidFill>
                <a:prstDash val="solid"/>
              </a:ln>
              <a:solidFill>
                <a:srgbClr val="000000"/>
              </a:solidFill>
            </a:endParaRPr>
          </a:p>
        </p:txBody>
      </p:sp>
      <p:pic>
        <p:nvPicPr>
          <p:cNvPr id="5" name="Content Placeholder 4"/>
          <p:cNvPicPr>
            <a:picLocks noGrp="1" noChangeAspect="1"/>
          </p:cNvPicPr>
          <p:nvPr>
            <p:ph sz="half" idx="2"/>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rcRect t="17620" b="17620"/>
          <a:stretch>
            <a:fillRect/>
          </a:stretch>
        </p:blipFill>
        <p:spPr/>
      </p:pic>
    </p:spTree>
    <p:extLst>
      <p:ext uri="{BB962C8B-B14F-4D97-AF65-F5344CB8AC3E}">
        <p14:creationId xmlns:p14="http://schemas.microsoft.com/office/powerpoint/2010/main" val="1768689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Hotels</a:t>
            </a:r>
            <a:br>
              <a:rPr lang="en-US" b="1"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br>
            <a:r>
              <a:rPr lang="en-US" sz="1200" b="1"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(Reasonable price</a:t>
            </a:r>
            <a:r>
              <a:rPr lang="en-US" sz="1200" dirty="0" smtClean="0"/>
              <a:t>)</a:t>
            </a:r>
            <a:endParaRPr lang="en-US" dirty="0"/>
          </a:p>
        </p:txBody>
      </p:sp>
      <p:sp>
        <p:nvSpPr>
          <p:cNvPr id="3" name="Content Placeholder 2"/>
          <p:cNvSpPr>
            <a:spLocks noGrp="1"/>
          </p:cNvSpPr>
          <p:nvPr>
            <p:ph sz="half" idx="1"/>
          </p:nvPr>
        </p:nvSpPr>
        <p:spPr/>
        <p:txBody>
          <a:bodyPr/>
          <a:lstStyle/>
          <a:p>
            <a:r>
              <a:rPr lang="en-US" b="1" dirty="0" smtClean="0">
                <a:ln w="10541" cmpd="sng">
                  <a:solidFill>
                    <a:schemeClr val="accent1">
                      <a:shade val="88000"/>
                      <a:satMod val="110000"/>
                    </a:schemeClr>
                  </a:solidFill>
                  <a:prstDash val="solid"/>
                </a:ln>
                <a:solidFill>
                  <a:schemeClr val="tx1"/>
                </a:solidFill>
              </a:rPr>
              <a:t>This hotels is in Rome which is near Holy See. It is a three star hotel that is $46 a night. If  you stay for 18 days it is $828. The service at the Hotel La </a:t>
            </a:r>
            <a:r>
              <a:rPr lang="en-US" b="1" dirty="0" err="1" smtClean="0">
                <a:ln w="10541" cmpd="sng">
                  <a:solidFill>
                    <a:schemeClr val="accent1">
                      <a:shade val="88000"/>
                      <a:satMod val="110000"/>
                    </a:schemeClr>
                  </a:solidFill>
                  <a:prstDash val="solid"/>
                </a:ln>
                <a:solidFill>
                  <a:schemeClr val="tx1"/>
                </a:solidFill>
              </a:rPr>
              <a:t>Genziana</a:t>
            </a:r>
            <a:r>
              <a:rPr lang="en-US" b="1" dirty="0" smtClean="0">
                <a:ln w="10541" cmpd="sng">
                  <a:solidFill>
                    <a:schemeClr val="accent1">
                      <a:shade val="88000"/>
                      <a:satMod val="110000"/>
                    </a:schemeClr>
                  </a:solidFill>
                  <a:prstDash val="solid"/>
                </a:ln>
                <a:solidFill>
                  <a:schemeClr val="tx1"/>
                </a:solidFill>
              </a:rPr>
              <a:t> is a satisfaction of 4.2 out of 5.</a:t>
            </a:r>
            <a:endParaRPr lang="en-US" b="1" dirty="0">
              <a:ln w="10541" cmpd="sng">
                <a:solidFill>
                  <a:schemeClr val="accent1">
                    <a:shade val="88000"/>
                    <a:satMod val="110000"/>
                  </a:schemeClr>
                </a:solidFill>
                <a:prstDash val="solid"/>
              </a:ln>
              <a:solidFill>
                <a:schemeClr val="tx1"/>
              </a:solidFill>
            </a:endParaRPr>
          </a:p>
        </p:txBody>
      </p:sp>
      <p:pic>
        <p:nvPicPr>
          <p:cNvPr id="5" name="Content Placeholder 4"/>
          <p:cNvPicPr>
            <a:picLocks noGrp="1" noChangeAspect="1"/>
          </p:cNvPicPr>
          <p:nvPr>
            <p:ph sz="half" idx="2"/>
          </p:nvPr>
        </p:nvPicPr>
        <p:blipFill>
          <a:blip r:embed="rId2">
            <a:extLst>
              <a:ext uri="{BEBA8EAE-BF5A-486C-A8C5-ECC9F3942E4B}">
                <a14:imgProps xmlns:a14="http://schemas.microsoft.com/office/drawing/2010/main">
                  <a14:imgLayer r:embed="rId3">
                    <a14:imgEffect>
                      <a14:colorTemperature colorTemp="5900"/>
                    </a14:imgEffect>
                  </a14:imgLayer>
                </a14:imgProps>
              </a:ext>
            </a:extLst>
          </a:blip>
          <a:srcRect l="11492" r="11492"/>
          <a:stretch>
            <a:fillRect/>
          </a:stretch>
        </p:blipFill>
        <p:spPr/>
      </p:pic>
    </p:spTree>
    <p:extLst>
      <p:ext uri="{BB962C8B-B14F-4D97-AF65-F5344CB8AC3E}">
        <p14:creationId xmlns:p14="http://schemas.microsoft.com/office/powerpoint/2010/main" val="269276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Hotels</a:t>
            </a:r>
            <a:br>
              <a:rPr lang="en-US" b="1"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br>
            <a:r>
              <a:rPr lang="en-US" sz="1200" b="1"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(Highest Price)</a:t>
            </a:r>
            <a:endParaRPr lang="en-US" b="1"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endParaRPr>
          </a:p>
        </p:txBody>
      </p:sp>
      <p:sp>
        <p:nvSpPr>
          <p:cNvPr id="3" name="Content Placeholder 2"/>
          <p:cNvSpPr>
            <a:spLocks noGrp="1"/>
          </p:cNvSpPr>
          <p:nvPr>
            <p:ph sz="half" idx="1"/>
          </p:nvPr>
        </p:nvSpPr>
        <p:spPr/>
        <p:txBody>
          <a:bodyPr/>
          <a:lstStyle/>
          <a:p>
            <a:r>
              <a:rPr lang="en-US" b="1" dirty="0" smtClean="0">
                <a:ln w="10541" cmpd="sng">
                  <a:solidFill>
                    <a:schemeClr val="accent1">
                      <a:shade val="88000"/>
                      <a:satMod val="110000"/>
                    </a:schemeClr>
                  </a:solidFill>
                  <a:prstDash val="solid"/>
                </a:ln>
                <a:solidFill>
                  <a:srgbClr val="000000"/>
                </a:solidFill>
              </a:rPr>
              <a:t>This hotel is in Rome and is a five star hotel. It is $424 a night so for 18 nights it is $7,632. The Grand Hotel Via Veneto has a 4.4 out of five service satisfaction.</a:t>
            </a:r>
            <a:endParaRPr lang="en-US" b="1" dirty="0">
              <a:ln w="10541" cmpd="sng">
                <a:solidFill>
                  <a:schemeClr val="accent1">
                    <a:shade val="88000"/>
                    <a:satMod val="110000"/>
                  </a:schemeClr>
                </a:solidFill>
                <a:prstDash val="solid"/>
              </a:ln>
              <a:solidFill>
                <a:srgbClr val="000000"/>
              </a:solidFill>
            </a:endParaRPr>
          </a:p>
        </p:txBody>
      </p:sp>
      <p:pic>
        <p:nvPicPr>
          <p:cNvPr id="5" name="Content Placeholder 4"/>
          <p:cNvPicPr>
            <a:picLocks noGrp="1" noChangeAspect="1"/>
          </p:cNvPicPr>
          <p:nvPr>
            <p:ph sz="half" idx="2"/>
          </p:nvPr>
        </p:nvPicPr>
        <p:blipFill>
          <a:blip r:embed="rId2">
            <a:alphaModFix/>
            <a:extLst>
              <a:ext uri="{BEBA8EAE-BF5A-486C-A8C5-ECC9F3942E4B}">
                <a14:imgProps xmlns:a14="http://schemas.microsoft.com/office/drawing/2010/main">
                  <a14:imgLayer r:embed="rId3">
                    <a14:imgEffect>
                      <a14:colorTemperature colorTemp="4700"/>
                    </a14:imgEffect>
                  </a14:imgLayer>
                </a14:imgProps>
              </a:ext>
            </a:extLst>
          </a:blip>
          <a:srcRect l="14272" r="14272"/>
          <a:stretch>
            <a:fillRect/>
          </a:stretch>
        </p:blipFill>
        <p:spPr/>
      </p:pic>
    </p:spTree>
    <p:extLst>
      <p:ext uri="{BB962C8B-B14F-4D97-AF65-F5344CB8AC3E}">
        <p14:creationId xmlns:p14="http://schemas.microsoft.com/office/powerpoint/2010/main" val="2930049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Driving</a:t>
            </a: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5" name="Content Placeholder 4"/>
          <p:cNvPicPr>
            <a:picLocks noGrp="1" noChangeAspect="1"/>
          </p:cNvPicPr>
          <p:nvPr>
            <p:ph sz="half" idx="1"/>
          </p:nvPr>
        </p:nvPicPr>
        <p:blipFill>
          <a:blip r:embed="rId2"/>
          <a:srcRect t="-69800" b="-69800"/>
          <a:stretch>
            <a:fillRect/>
          </a:stretch>
        </p:blipFill>
        <p:spPr>
          <a:xfrm>
            <a:off x="740664" y="2092448"/>
            <a:ext cx="3767328" cy="4526897"/>
          </a:xfrm>
        </p:spPr>
      </p:pic>
      <p:sp>
        <p:nvSpPr>
          <p:cNvPr id="4" name="Content Placeholder 3"/>
          <p:cNvSpPr>
            <a:spLocks noGrp="1"/>
          </p:cNvSpPr>
          <p:nvPr>
            <p:ph sz="half" idx="2"/>
          </p:nvPr>
        </p:nvSpPr>
        <p:spPr/>
        <p:txBody>
          <a:bodyPr/>
          <a:lstStyle/>
          <a:p>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Because there was no direct flight to Holy See or Vatican City we flew to Rome. If you fly to Rome you can take a cab to drive there because it is only 20 minutes. The cost to take the cab is 30 euros or 34.16 U.S dollars.</a:t>
            </a: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29621633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160</TotalTime>
  <Words>352</Words>
  <Application>Microsoft Macintosh PowerPoint</Application>
  <PresentationFormat>On-screen Show (4:3)</PresentationFormat>
  <Paragraphs>17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Genesis</vt:lpstr>
      <vt:lpstr>Holy See</vt:lpstr>
      <vt:lpstr>Passport costs</vt:lpstr>
      <vt:lpstr>Vaccinations</vt:lpstr>
      <vt:lpstr>Airline Information</vt:lpstr>
      <vt:lpstr>Hotels (Cheapest Price)</vt:lpstr>
      <vt:lpstr>Hotels (Reasonable price)</vt:lpstr>
      <vt:lpstr>Hotels (Highest Price)</vt:lpstr>
      <vt:lpstr>Driving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Holy See</dc:title>
  <dc:creator>default</dc:creator>
  <cp:lastModifiedBy>default</cp:lastModifiedBy>
  <cp:revision>18</cp:revision>
  <dcterms:created xsi:type="dcterms:W3CDTF">2016-05-06T12:18:07Z</dcterms:created>
  <dcterms:modified xsi:type="dcterms:W3CDTF">2016-05-20T13:25:26Z</dcterms:modified>
</cp:coreProperties>
</file>